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9" r:id="rId4"/>
    <p:sldId id="262" r:id="rId5"/>
    <p:sldId id="263" r:id="rId6"/>
    <p:sldId id="260" r:id="rId7"/>
    <p:sldId id="258" r:id="rId8"/>
    <p:sldId id="264" r:id="rId9"/>
    <p:sldId id="267" r:id="rId10"/>
    <p:sldId id="266"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660"/>
  </p:normalViewPr>
  <p:slideViewPr>
    <p:cSldViewPr>
      <p:cViewPr>
        <p:scale>
          <a:sx n="44" d="100"/>
          <a:sy n="44" d="100"/>
        </p:scale>
        <p:origin x="-690"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56664-B7FD-4519-90E9-93CAA788B9A2}" type="datetimeFigureOut">
              <a:rPr lang="es-ES" smtClean="0"/>
              <a:pPr/>
              <a:t>16/05/2020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639F4-903A-4B6A-ABF2-23CCE918FA8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DC639F4-903A-4B6A-ABF2-23CCE918FA87}"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ADFCE4-19A9-4208-A69A-316B3A6ED3E9}" type="slidenum">
              <a:rPr lang="es-ES" smtClean="0"/>
              <a:pPr/>
              <a:t>‹Nº›</a:t>
            </a:fld>
            <a:endParaRPr lang="es-E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C2A6662-C9B0-48B7-84F1-7AB2F6A6F2FC}" type="datetimeFigureOut">
              <a:rPr lang="es-ES" smtClean="0"/>
              <a:pPr/>
              <a:t>16/05/2020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01ADFCE4-19A9-4208-A69A-316B3A6ED3E9}"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2A6662-C9B0-48B7-84F1-7AB2F6A6F2FC}" type="datetimeFigureOut">
              <a:rPr lang="es-ES" smtClean="0"/>
              <a:pPr/>
              <a:t>16/05/2020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ADFCE4-19A9-4208-A69A-316B3A6ED3E9}"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dir="in"/>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mailto:ceciliahartecmus@gmail.com" TargetMode="External"/><Relationship Id="rId7"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Cecilia\Downloads\videoplayback%20(5).mp4" TargetMode="External"/><Relationship Id="rId5" Type="http://schemas.openxmlformats.org/officeDocument/2006/relationships/hyperlink" Target="https://www.youtube.com/watch?v=rOYLfXDyP50"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7" name="Rectangle 9"/>
          <p:cNvSpPr>
            <a:spLocks noGrp="1" noChangeArrowheads="1"/>
          </p:cNvSpPr>
          <p:nvPr>
            <p:ph type="ctrTitle"/>
          </p:nvPr>
        </p:nvSpPr>
        <p:spPr>
          <a:xfrm>
            <a:off x="2000232" y="500042"/>
            <a:ext cx="6200792" cy="1928826"/>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hangingPunct="1"/>
            <a:r>
              <a:rPr lang="es-ES" sz="3600" b="1" dirty="0" smtClean="0">
                <a:solidFill>
                  <a:schemeClr val="tx1"/>
                </a:solidFill>
                <a:latin typeface="Cambria" pitchFamily="18" charset="0"/>
              </a:rPr>
              <a:t>COLEGIO SAN MANUEL</a:t>
            </a:r>
            <a:br>
              <a:rPr lang="es-ES" sz="3600" b="1" dirty="0" smtClean="0">
                <a:solidFill>
                  <a:schemeClr val="tx1"/>
                </a:solidFill>
                <a:latin typeface="Cambria" pitchFamily="18" charset="0"/>
              </a:rPr>
            </a:br>
            <a:r>
              <a:rPr lang="es-ES" sz="3600" b="1" dirty="0" smtClean="0">
                <a:solidFill>
                  <a:schemeClr val="tx1"/>
                </a:solidFill>
                <a:latin typeface="Cambria" pitchFamily="18" charset="0"/>
              </a:rPr>
              <a:t>ARTES VISUALES Y </a:t>
            </a:r>
            <a:r>
              <a:rPr lang="es-ES" sz="3600" b="1" dirty="0">
                <a:solidFill>
                  <a:schemeClr val="tx1"/>
                </a:solidFill>
                <a:latin typeface="Cambria" pitchFamily="18" charset="0"/>
              </a:rPr>
              <a:t> </a:t>
            </a:r>
            <a:r>
              <a:rPr lang="es-ES" sz="3600" b="1" dirty="0" smtClean="0">
                <a:solidFill>
                  <a:schemeClr val="tx1"/>
                </a:solidFill>
                <a:latin typeface="Cambria" pitchFamily="18" charset="0"/>
              </a:rPr>
              <a:t>MÚSICA</a:t>
            </a:r>
            <a:br>
              <a:rPr lang="es-ES" sz="3600" b="1" dirty="0" smtClean="0">
                <a:solidFill>
                  <a:schemeClr val="tx1"/>
                </a:solidFill>
                <a:latin typeface="Cambria" pitchFamily="18" charset="0"/>
              </a:rPr>
            </a:br>
            <a:r>
              <a:rPr lang="es-ES" sz="3600" b="1" dirty="0" smtClean="0">
                <a:solidFill>
                  <a:schemeClr val="tx1"/>
                </a:solidFill>
                <a:latin typeface="Cambria" pitchFamily="18" charset="0"/>
              </a:rPr>
              <a:t>CUARTO AÑO BÁSICO MAYO</a:t>
            </a:r>
            <a:br>
              <a:rPr lang="es-ES" sz="3600" b="1" dirty="0" smtClean="0">
                <a:solidFill>
                  <a:schemeClr val="tx1"/>
                </a:solidFill>
                <a:latin typeface="Cambria" pitchFamily="18" charset="0"/>
              </a:rPr>
            </a:br>
            <a:r>
              <a:rPr lang="es-ES" sz="3600" b="1" dirty="0" smtClean="0">
                <a:solidFill>
                  <a:schemeClr val="tx1"/>
                </a:solidFill>
                <a:latin typeface="Cambria" pitchFamily="18" charset="0"/>
              </a:rPr>
              <a:t>PROF. CECILIA HERNÁNDEZ C</a:t>
            </a:r>
            <a:r>
              <a:rPr lang="es-ES" sz="3600" b="1" dirty="0" smtClean="0">
                <a:solidFill>
                  <a:schemeClr val="bg1"/>
                </a:solidFill>
                <a:latin typeface="Cambria" pitchFamily="18" charset="0"/>
              </a:rPr>
              <a:t>.</a:t>
            </a:r>
          </a:p>
        </p:txBody>
      </p:sp>
      <p:pic>
        <p:nvPicPr>
          <p:cNvPr id="8" name="5 Imagen" descr="187930_152552328138740_6793714_n"/>
          <p:cNvPicPr>
            <a:picLocks noChangeAspect="1" noChangeArrowheads="1"/>
          </p:cNvPicPr>
          <p:nvPr/>
        </p:nvPicPr>
        <p:blipFill>
          <a:blip r:embed="rId3"/>
          <a:srcRect/>
          <a:stretch>
            <a:fillRect/>
          </a:stretch>
        </p:blipFill>
        <p:spPr bwMode="auto">
          <a:xfrm>
            <a:off x="571472" y="500042"/>
            <a:ext cx="1000132" cy="1428760"/>
          </a:xfrm>
          <a:prstGeom prst="rect">
            <a:avLst/>
          </a:prstGeom>
          <a:noFill/>
          <a:ln w="9525">
            <a:noFill/>
            <a:miter lim="800000"/>
            <a:headEnd/>
            <a:tailEnd/>
          </a:ln>
          <a:effectLst>
            <a:glow rad="228600">
              <a:schemeClr val="accent1">
                <a:satMod val="175000"/>
                <a:alpha val="40000"/>
              </a:schemeClr>
            </a:glow>
          </a:effectLst>
        </p:spPr>
      </p:pic>
      <p:sp>
        <p:nvSpPr>
          <p:cNvPr id="9" name="Rectangle 5"/>
          <p:cNvSpPr>
            <a:spLocks noChangeArrowheads="1"/>
          </p:cNvSpPr>
          <p:nvPr/>
        </p:nvSpPr>
        <p:spPr bwMode="auto">
          <a:xfrm>
            <a:off x="285720" y="2857496"/>
            <a:ext cx="8572559" cy="3477875"/>
          </a:xfrm>
          <a:prstGeom prst="rect">
            <a:avLst/>
          </a:prstGeom>
          <a:solidFill>
            <a:schemeClr val="accent5">
              <a:lumMod val="60000"/>
              <a:lumOff val="40000"/>
            </a:schemeClr>
          </a:solidFill>
          <a:ln>
            <a:headEnd/>
            <a:tailEnd/>
          </a:ln>
          <a:effectLst>
            <a:glow rad="228600">
              <a:schemeClr val="accent5">
                <a:satMod val="175000"/>
                <a:alpha val="40000"/>
              </a:schemeClr>
            </a:glow>
            <a:outerShdw blurRad="50800" dist="25400" dir="5400000" rotWithShape="0">
              <a:srgbClr val="000000">
                <a:alpha val="45000"/>
              </a:srgbClr>
            </a:outerShdw>
          </a:effectLst>
        </p:spPr>
        <p:style>
          <a:lnRef idx="0">
            <a:schemeClr val="accent3"/>
          </a:lnRef>
          <a:fillRef idx="3">
            <a:schemeClr val="accent3"/>
          </a:fillRef>
          <a:effectRef idx="3">
            <a:schemeClr val="accent3"/>
          </a:effectRef>
          <a:fontRef idx="minor">
            <a:schemeClr val="lt1"/>
          </a:fontRef>
        </p:style>
        <p:txBody>
          <a:bodyPr wrap="square" anchor="ctr">
            <a:spAutoFit/>
          </a:bodyPr>
          <a:lstStyle/>
          <a:p>
            <a:pPr algn="just" eaLnBrk="0" hangingPunct="0"/>
            <a:r>
              <a:rPr lang="es-CL" sz="2000" b="1" u="sng" dirty="0" smtClean="0">
                <a:solidFill>
                  <a:schemeClr val="tx1"/>
                </a:solidFill>
                <a:latin typeface="Cambria" pitchFamily="18" charset="0"/>
                <a:cs typeface="Calibri" pitchFamily="34" charset="0"/>
              </a:rPr>
              <a:t>Objetivo Artes</a:t>
            </a:r>
            <a:r>
              <a:rPr lang="es-CL" sz="2000" b="1" dirty="0" smtClean="0">
                <a:solidFill>
                  <a:schemeClr val="tx1"/>
                </a:solidFill>
                <a:latin typeface="Cambria" pitchFamily="18" charset="0"/>
                <a:cs typeface="Calibri" pitchFamily="34" charset="0"/>
              </a:rPr>
              <a:t>: </a:t>
            </a:r>
            <a:r>
              <a:rPr lang="es-CL" sz="2000" b="1" dirty="0">
                <a:solidFill>
                  <a:schemeClr val="tx1"/>
                </a:solidFill>
                <a:latin typeface="Cambria" pitchFamily="18" charset="0"/>
                <a:cs typeface="Calibri" pitchFamily="34" charset="0"/>
              </a:rPr>
              <a:t>Crear a partir de experiencias, intereses y temas del  entorno natural y artístico demostrando manejo de materiales </a:t>
            </a:r>
            <a:r>
              <a:rPr lang="es-CL" sz="2000" b="1" dirty="0" smtClean="0">
                <a:solidFill>
                  <a:schemeClr val="tx1"/>
                </a:solidFill>
                <a:latin typeface="Cambria" pitchFamily="18" charset="0"/>
                <a:cs typeface="Calibri" pitchFamily="34" charset="0"/>
              </a:rPr>
              <a:t>y herramientas  </a:t>
            </a:r>
            <a:r>
              <a:rPr lang="es-CL" sz="2000" b="1" dirty="0">
                <a:solidFill>
                  <a:schemeClr val="tx1"/>
                </a:solidFill>
                <a:latin typeface="Cambria" pitchFamily="18" charset="0"/>
                <a:cs typeface="Calibri" pitchFamily="34" charset="0"/>
              </a:rPr>
              <a:t>(Papeles, cartones, pegamentos, lápices, </a:t>
            </a:r>
            <a:r>
              <a:rPr lang="es-CL" sz="2000" b="1" dirty="0" smtClean="0">
                <a:solidFill>
                  <a:schemeClr val="tx1"/>
                </a:solidFill>
                <a:latin typeface="Cambria" pitchFamily="18" charset="0"/>
                <a:cs typeface="Calibri" pitchFamily="34" charset="0"/>
              </a:rPr>
              <a:t>pinturas, pínceles, tijera, </a:t>
            </a:r>
            <a:r>
              <a:rPr lang="es-CL" sz="2000" b="1" dirty="0" err="1" smtClean="0">
                <a:solidFill>
                  <a:schemeClr val="tx1"/>
                </a:solidFill>
                <a:latin typeface="Cambria" pitchFamily="18" charset="0"/>
                <a:cs typeface="Calibri" pitchFamily="34" charset="0"/>
              </a:rPr>
              <a:t>etc</a:t>
            </a:r>
            <a:r>
              <a:rPr lang="es-CL" sz="2000" b="1" dirty="0" smtClean="0">
                <a:solidFill>
                  <a:schemeClr val="tx1"/>
                </a:solidFill>
                <a:latin typeface="Cambria" pitchFamily="18" charset="0"/>
                <a:cs typeface="Calibri" pitchFamily="34" charset="0"/>
              </a:rPr>
              <a:t>)</a:t>
            </a:r>
          </a:p>
          <a:p>
            <a:pPr algn="just" eaLnBrk="0" hangingPunct="0"/>
            <a:r>
              <a:rPr lang="es-CL" sz="2000" b="1" u="sng" dirty="0" smtClean="0">
                <a:solidFill>
                  <a:schemeClr val="tx1"/>
                </a:solidFill>
                <a:latin typeface="Cambria" pitchFamily="18" charset="0"/>
                <a:cs typeface="Calibri" pitchFamily="34" charset="0"/>
              </a:rPr>
              <a:t>Objetivo Música</a:t>
            </a:r>
            <a:r>
              <a:rPr lang="es-CL" sz="2000" b="1" dirty="0" smtClean="0">
                <a:solidFill>
                  <a:schemeClr val="tx1"/>
                </a:solidFill>
                <a:latin typeface="Cambria" pitchFamily="18" charset="0"/>
                <a:cs typeface="Calibri" pitchFamily="34" charset="0"/>
              </a:rPr>
              <a:t>: </a:t>
            </a:r>
            <a:r>
              <a:rPr lang="es-CL" sz="2000" b="1" dirty="0" smtClean="0">
                <a:solidFill>
                  <a:schemeClr val="tx1"/>
                </a:solidFill>
                <a:latin typeface="Cambria" pitchFamily="18" charset="0"/>
                <a:cs typeface="Calibri" pitchFamily="34" charset="0"/>
              </a:rPr>
              <a:t>Escuchar música en forma abundante de diversos contextos </a:t>
            </a:r>
            <a:r>
              <a:rPr lang="es-CL" sz="2000" b="1" dirty="0" smtClean="0">
                <a:solidFill>
                  <a:schemeClr val="tx1"/>
                </a:solidFill>
                <a:latin typeface="Cambria" pitchFamily="18" charset="0"/>
                <a:cs typeface="Calibri" pitchFamily="34" charset="0"/>
              </a:rPr>
              <a:t>, </a:t>
            </a:r>
            <a:r>
              <a:rPr lang="es-CL" sz="2000" b="1" dirty="0" smtClean="0">
                <a:solidFill>
                  <a:schemeClr val="tx1"/>
                </a:solidFill>
                <a:latin typeface="Cambria" pitchFamily="18" charset="0"/>
                <a:cs typeface="Calibri" pitchFamily="34" charset="0"/>
              </a:rPr>
              <a:t>culturas  y agrupaciones.</a:t>
            </a:r>
            <a:endParaRPr lang="es-CL" sz="2000" b="1" dirty="0" smtClean="0">
              <a:solidFill>
                <a:schemeClr val="tx1"/>
              </a:solidFill>
              <a:latin typeface="Cambria" pitchFamily="18" charset="0"/>
              <a:cs typeface="Calibri" pitchFamily="34" charset="0"/>
            </a:endParaRPr>
          </a:p>
          <a:p>
            <a:pPr algn="just" eaLnBrk="0" hangingPunct="0"/>
            <a:r>
              <a:rPr lang="es-CL" sz="2000" b="1" u="sng" dirty="0" smtClean="0">
                <a:solidFill>
                  <a:schemeClr val="tx1"/>
                </a:solidFill>
                <a:latin typeface="Cambria" pitchFamily="18" charset="0"/>
                <a:cs typeface="Calibri" pitchFamily="34" charset="0"/>
              </a:rPr>
              <a:t>Objetivo Tecnología</a:t>
            </a:r>
            <a:r>
              <a:rPr lang="es-CL" sz="2000" b="1" dirty="0" smtClean="0">
                <a:solidFill>
                  <a:schemeClr val="tx1"/>
                </a:solidFill>
                <a:latin typeface="Cambria" pitchFamily="18" charset="0"/>
                <a:cs typeface="Calibri" pitchFamily="34" charset="0"/>
              </a:rPr>
              <a:t>: Crear diseños de objetos tecnológicos simples para </a:t>
            </a:r>
          </a:p>
          <a:p>
            <a:pPr algn="just" eaLnBrk="0" hangingPunct="0"/>
            <a:r>
              <a:rPr lang="es-CL" sz="2000" b="1" dirty="0" smtClean="0">
                <a:solidFill>
                  <a:schemeClr val="tx1"/>
                </a:solidFill>
                <a:latin typeface="Cambria" pitchFamily="18" charset="0"/>
                <a:cs typeface="Calibri" pitchFamily="34" charset="0"/>
              </a:rPr>
              <a:t>Resolver problemas desde diversos ámbitos tecnológicos y asignaturas representando sus ideas a través del dibujo</a:t>
            </a:r>
            <a:endParaRPr lang="es-CL" sz="2000" b="1" dirty="0">
              <a:solidFill>
                <a:schemeClr val="tx1"/>
              </a:solidFill>
              <a:latin typeface="Cambria" pitchFamily="18" charset="0"/>
              <a:cs typeface="Calibri" pitchFamily="34" charset="0"/>
            </a:endParaRPr>
          </a:p>
          <a:p>
            <a:pPr algn="just" eaLnBrk="0" hangingPunct="0"/>
            <a:r>
              <a:rPr lang="es-CL" sz="2000" b="1" u="sng" dirty="0" smtClean="0">
                <a:solidFill>
                  <a:schemeClr val="tx1"/>
                </a:solidFill>
                <a:latin typeface="Cambria" pitchFamily="18" charset="0"/>
                <a:cs typeface="Calibri" pitchFamily="34" charset="0"/>
              </a:rPr>
              <a:t>Habilidades</a:t>
            </a:r>
            <a:r>
              <a:rPr lang="es-CL" sz="2000" b="1" dirty="0">
                <a:solidFill>
                  <a:schemeClr val="tx1"/>
                </a:solidFill>
                <a:latin typeface="Cambria" pitchFamily="18" charset="0"/>
                <a:cs typeface="Calibri" pitchFamily="34" charset="0"/>
              </a:rPr>
              <a:t>:  Diseñar, crear, idear, experimentar, </a:t>
            </a:r>
            <a:r>
              <a:rPr lang="es-CL" sz="2000" b="1" dirty="0" smtClean="0">
                <a:solidFill>
                  <a:schemeClr val="tx1"/>
                </a:solidFill>
                <a:latin typeface="Cambria" pitchFamily="18" charset="0"/>
                <a:cs typeface="Calibri" pitchFamily="34" charset="0"/>
              </a:rPr>
              <a:t>utilizar, memorizar, expresar,  manifestar</a:t>
            </a:r>
            <a:endParaRPr lang="es-CL" sz="2000" b="1" dirty="0">
              <a:solidFill>
                <a:schemeClr val="tx1"/>
              </a:solidFill>
              <a:latin typeface="Cambria" pitchFamily="18" charset="0"/>
              <a:cs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4338" name="AutoShape 2"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0" name="AutoShape 4"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2" name="AutoShape 6"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Picture 2" descr="https://i.pinimg.com/originals/c8/08/d9/c808d9871e3cb77a27f0a65c7bd988c8.jpg"/>
          <p:cNvPicPr>
            <a:picLocks noChangeAspect="1" noChangeArrowheads="1"/>
          </p:cNvPicPr>
          <p:nvPr/>
        </p:nvPicPr>
        <p:blipFill>
          <a:blip r:embed="rId3"/>
          <a:srcRect/>
          <a:stretch>
            <a:fillRect/>
          </a:stretch>
        </p:blipFill>
        <p:spPr bwMode="auto">
          <a:xfrm>
            <a:off x="-83042" y="0"/>
            <a:ext cx="9227042" cy="6858000"/>
          </a:xfrm>
          <a:prstGeom prst="rect">
            <a:avLst/>
          </a:prstGeom>
          <a:noFill/>
        </p:spPr>
      </p:pic>
      <p:graphicFrame>
        <p:nvGraphicFramePr>
          <p:cNvPr id="7" name="6 Tabla"/>
          <p:cNvGraphicFramePr>
            <a:graphicFrameLocks noGrp="1"/>
          </p:cNvGraphicFramePr>
          <p:nvPr/>
        </p:nvGraphicFramePr>
        <p:xfrm>
          <a:off x="285720" y="1928802"/>
          <a:ext cx="8429683" cy="3657600"/>
        </p:xfrm>
        <a:graphic>
          <a:graphicData uri="http://schemas.openxmlformats.org/drawingml/2006/table">
            <a:tbl>
              <a:tblPr/>
              <a:tblGrid>
                <a:gridCol w="5717525"/>
                <a:gridCol w="1392730"/>
                <a:gridCol w="1319428"/>
              </a:tblGrid>
              <a:tr h="268327">
                <a:tc gridSpan="3">
                  <a:txBody>
                    <a:bodyPr/>
                    <a:lstStyle/>
                    <a:p>
                      <a:pPr algn="ctr">
                        <a:tabLst>
                          <a:tab pos="962025" algn="l"/>
                        </a:tabLst>
                      </a:pPr>
                      <a:r>
                        <a:rPr lang="es-ES" sz="2000" b="1" dirty="0">
                          <a:solidFill>
                            <a:srgbClr val="FFFF00"/>
                          </a:solidFill>
                          <a:latin typeface="Cambria"/>
                          <a:ea typeface="Times New Roman"/>
                          <a:cs typeface="Arial"/>
                        </a:rPr>
                        <a:t>LISTA DE COTEJO </a:t>
                      </a:r>
                      <a:r>
                        <a:rPr lang="es-ES" sz="2000" b="1" baseline="0" dirty="0" smtClean="0">
                          <a:solidFill>
                            <a:srgbClr val="FFFF00"/>
                          </a:solidFill>
                          <a:latin typeface="Cambria"/>
                          <a:ea typeface="Times New Roman"/>
                          <a:cs typeface="Arial"/>
                        </a:rPr>
                        <a:t> DE MÚSICA VIDEO </a:t>
                      </a:r>
                      <a:r>
                        <a:rPr lang="es-ES" sz="2000" b="1" baseline="0" dirty="0" smtClean="0">
                          <a:solidFill>
                            <a:srgbClr val="FFFF00"/>
                          </a:solidFill>
                          <a:latin typeface="Cambria"/>
                          <a:ea typeface="Times New Roman"/>
                          <a:cs typeface="Arial"/>
                        </a:rPr>
                        <a:t> DE “AGUA ES”</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ES"/>
                    </a:p>
                  </a:txBody>
                  <a:tcPr/>
                </a:tc>
                <a:tc hMerge="1">
                  <a:txBody>
                    <a:bodyPr/>
                    <a:lstStyle/>
                    <a:p>
                      <a:endParaRPr lang="es-ES"/>
                    </a:p>
                  </a:txBody>
                  <a:tcPr/>
                </a:tc>
              </a:tr>
              <a:tr h="268327">
                <a:tc>
                  <a:txBody>
                    <a:bodyPr/>
                    <a:lstStyle/>
                    <a:p>
                      <a:pPr algn="ctr">
                        <a:tabLst>
                          <a:tab pos="962025" algn="l"/>
                        </a:tabLst>
                      </a:pPr>
                      <a:r>
                        <a:rPr lang="es-ES" sz="2000" b="1" dirty="0">
                          <a:solidFill>
                            <a:srgbClr val="FFFF00"/>
                          </a:solidFill>
                          <a:latin typeface="Cambria"/>
                          <a:ea typeface="Times New Roman"/>
                          <a:cs typeface="Arial"/>
                        </a:rPr>
                        <a:t>PARÁMETROS</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dirty="0">
                          <a:solidFill>
                            <a:srgbClr val="FFFF00"/>
                          </a:solidFill>
                          <a:latin typeface="Cambria"/>
                          <a:ea typeface="Times New Roman"/>
                          <a:cs typeface="Arial"/>
                        </a:rPr>
                        <a:t>Puntaje real</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dirty="0">
                          <a:solidFill>
                            <a:srgbClr val="FFFF00"/>
                          </a:solidFill>
                          <a:latin typeface="Cambria"/>
                          <a:ea typeface="Times New Roman"/>
                          <a:cs typeface="Arial"/>
                        </a:rPr>
                        <a:t>Pje. Obtenido</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68327">
                <a:tc>
                  <a:txBody>
                    <a:bodyPr/>
                    <a:lstStyle/>
                    <a:p>
                      <a:pPr algn="l">
                        <a:tabLst>
                          <a:tab pos="641350" algn="l"/>
                        </a:tabLst>
                      </a:pPr>
                      <a:r>
                        <a:rPr lang="es-ES" sz="2000" b="1" dirty="0">
                          <a:solidFill>
                            <a:srgbClr val="FFFF00"/>
                          </a:solidFill>
                          <a:latin typeface="Cambria"/>
                          <a:ea typeface="Times New Roman"/>
                          <a:cs typeface="Arial"/>
                        </a:rPr>
                        <a:t>Presenta el trabajo en la </a:t>
                      </a:r>
                      <a:r>
                        <a:rPr lang="es-ES" sz="2000" b="1" dirty="0" smtClean="0">
                          <a:solidFill>
                            <a:srgbClr val="FFFF00"/>
                          </a:solidFill>
                          <a:latin typeface="Cambria"/>
                          <a:ea typeface="Times New Roman"/>
                          <a:cs typeface="Arial"/>
                        </a:rPr>
                        <a:t>fecha solicitada</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a:solidFill>
                            <a:srgbClr val="FFFF00"/>
                          </a:solidFill>
                          <a:latin typeface="Cambria"/>
                          <a:ea typeface="Times New Roman"/>
                          <a:cs typeface="Arial"/>
                        </a:rPr>
                        <a:t>05</a:t>
                      </a:r>
                      <a:endParaRPr lang="es-ES" sz="2000" b="1">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68327">
                <a:tc>
                  <a:txBody>
                    <a:bodyPr/>
                    <a:lstStyle/>
                    <a:p>
                      <a:pPr marL="0" marR="0" indent="0" algn="l" defTabSz="914400" rtl="0" eaLnBrk="1" fontAlgn="auto" latinLnBrk="0" hangingPunct="1">
                        <a:lnSpc>
                          <a:spcPct val="100000"/>
                        </a:lnSpc>
                        <a:spcBef>
                          <a:spcPts val="0"/>
                        </a:spcBef>
                        <a:spcAft>
                          <a:spcPts val="0"/>
                        </a:spcAft>
                        <a:buClrTx/>
                        <a:buSzTx/>
                        <a:buFontTx/>
                        <a:buNone/>
                        <a:tabLst>
                          <a:tab pos="962025" algn="l"/>
                        </a:tabLst>
                        <a:defRPr/>
                      </a:pPr>
                      <a:r>
                        <a:rPr lang="es-CL" sz="2000" b="1" dirty="0" smtClean="0">
                          <a:solidFill>
                            <a:srgbClr val="FFFF00"/>
                          </a:solidFill>
                          <a:latin typeface="Cambria"/>
                          <a:ea typeface="Times New Roman"/>
                          <a:cs typeface="Arial"/>
                        </a:rPr>
                        <a:t>Sigue instrucciones dadas</a:t>
                      </a:r>
                      <a:endParaRPr lang="es-ES" sz="2000" b="1" dirty="0" smtClean="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a:solidFill>
                            <a:srgbClr val="FFFF00"/>
                          </a:solidFill>
                          <a:latin typeface="Cambria"/>
                          <a:ea typeface="Times New Roman"/>
                          <a:cs typeface="Arial"/>
                        </a:rPr>
                        <a:t>1.0</a:t>
                      </a:r>
                      <a:endParaRPr lang="es-ES" sz="2000" b="1">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68327">
                <a:tc>
                  <a:txBody>
                    <a:bodyPr/>
                    <a:lstStyle/>
                    <a:p>
                      <a:pPr algn="l">
                        <a:tabLst>
                          <a:tab pos="962025" algn="l"/>
                        </a:tabLst>
                      </a:pPr>
                      <a:r>
                        <a:rPr lang="es-CL" sz="2000" b="1" dirty="0" smtClean="0">
                          <a:solidFill>
                            <a:srgbClr val="FFFF00"/>
                          </a:solidFill>
                          <a:latin typeface="Cambria"/>
                          <a:ea typeface="Times New Roman"/>
                          <a:cs typeface="Arial"/>
                        </a:rPr>
                        <a:t>Memoriza</a:t>
                      </a:r>
                      <a:r>
                        <a:rPr lang="es-CL" sz="2000" b="1" baseline="0" dirty="0" smtClean="0">
                          <a:solidFill>
                            <a:srgbClr val="FFFF00"/>
                          </a:solidFill>
                          <a:latin typeface="Cambria"/>
                          <a:ea typeface="Times New Roman"/>
                          <a:cs typeface="Arial"/>
                        </a:rPr>
                        <a:t> canción</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dirty="0" smtClean="0">
                          <a:solidFill>
                            <a:srgbClr val="FFFF00"/>
                          </a:solidFill>
                          <a:latin typeface="Cambria"/>
                          <a:ea typeface="Times New Roman"/>
                          <a:cs typeface="Arial"/>
                        </a:rPr>
                        <a:t>0.5</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68327">
                <a:tc>
                  <a:txBody>
                    <a:bodyPr/>
                    <a:lstStyle/>
                    <a:p>
                      <a:pPr algn="l">
                        <a:tabLst>
                          <a:tab pos="962025" algn="l"/>
                        </a:tabLst>
                      </a:pPr>
                      <a:r>
                        <a:rPr lang="es-ES" sz="2000" b="1" baseline="0" dirty="0" smtClean="0">
                          <a:solidFill>
                            <a:srgbClr val="FFFF00"/>
                          </a:solidFill>
                          <a:latin typeface="Cambria"/>
                          <a:ea typeface="Times New Roman"/>
                          <a:cs typeface="Arial"/>
                        </a:rPr>
                        <a:t>Utiliza </a:t>
                      </a:r>
                      <a:r>
                        <a:rPr lang="es-ES" sz="2000" b="1" baseline="0" dirty="0" smtClean="0">
                          <a:solidFill>
                            <a:srgbClr val="FFFF00"/>
                          </a:solidFill>
                          <a:latin typeface="Cambria"/>
                          <a:ea typeface="Times New Roman"/>
                          <a:cs typeface="Arial"/>
                        </a:rPr>
                        <a:t> Expresión Oral</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a:solidFill>
                            <a:srgbClr val="FFFF00"/>
                          </a:solidFill>
                          <a:latin typeface="Cambria"/>
                          <a:ea typeface="Times New Roman"/>
                          <a:cs typeface="Arial"/>
                        </a:rPr>
                        <a:t>1.0</a:t>
                      </a:r>
                      <a:endParaRPr lang="es-ES" sz="2000" b="1">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68327">
                <a:tc>
                  <a:txBody>
                    <a:bodyPr/>
                    <a:lstStyle/>
                    <a:p>
                      <a:pPr algn="l">
                        <a:tabLst>
                          <a:tab pos="962025" algn="l"/>
                        </a:tabLst>
                      </a:pPr>
                      <a:r>
                        <a:rPr lang="es-ES" sz="2000" b="1" baseline="0" dirty="0" smtClean="0">
                          <a:solidFill>
                            <a:srgbClr val="FFFF00"/>
                          </a:solidFill>
                          <a:latin typeface="Calibri"/>
                          <a:ea typeface="Times New Roman"/>
                          <a:cs typeface="Times New Roman"/>
                        </a:rPr>
                        <a:t>Muestra  actitud positiva en su presentación</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dirty="0" smtClean="0">
                          <a:solidFill>
                            <a:srgbClr val="FFFF00"/>
                          </a:solidFill>
                          <a:latin typeface="Cambria"/>
                          <a:ea typeface="Times New Roman"/>
                          <a:cs typeface="Arial"/>
                        </a:rPr>
                        <a:t>1.0</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92790">
                <a:tc>
                  <a:txBody>
                    <a:bodyPr/>
                    <a:lstStyle/>
                    <a:p>
                      <a:pPr algn="l">
                        <a:tabLst>
                          <a:tab pos="962025" algn="l"/>
                        </a:tabLst>
                      </a:pPr>
                      <a:r>
                        <a:rPr lang="es-ES" sz="2000" b="1" dirty="0" smtClean="0">
                          <a:solidFill>
                            <a:srgbClr val="FFFF00"/>
                          </a:solidFill>
                          <a:latin typeface="Calibri"/>
                          <a:ea typeface="Times New Roman"/>
                          <a:cs typeface="Times New Roman"/>
                        </a:rPr>
                        <a:t>Muestra expresión corporal en su presentación</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tabLst>
                          <a:tab pos="962025" algn="l"/>
                        </a:tabLst>
                      </a:pPr>
                      <a:r>
                        <a:rPr lang="es-ES" sz="2000" b="1" dirty="0" smtClean="0">
                          <a:solidFill>
                            <a:srgbClr val="FFFF00"/>
                          </a:solidFill>
                          <a:latin typeface="Cambria"/>
                          <a:ea typeface="Times New Roman"/>
                          <a:cs typeface="Arial"/>
                        </a:rPr>
                        <a:t>1.0</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804982">
                <a:tc>
                  <a:txBody>
                    <a:bodyPr/>
                    <a:lstStyle/>
                    <a:p>
                      <a:pPr algn="l">
                        <a:tabLst>
                          <a:tab pos="962025" algn="l"/>
                        </a:tabLst>
                      </a:pPr>
                      <a:r>
                        <a:rPr lang="es-CL" sz="2000" b="1" dirty="0">
                          <a:solidFill>
                            <a:srgbClr val="FFFF00"/>
                          </a:solidFill>
                          <a:latin typeface="Cambria"/>
                          <a:ea typeface="Times New Roman"/>
                          <a:cs typeface="Arial"/>
                        </a:rPr>
                        <a:t>TOTAL + </a:t>
                      </a:r>
                      <a:r>
                        <a:rPr lang="es-CL" sz="2000" b="1" dirty="0" smtClean="0">
                          <a:solidFill>
                            <a:srgbClr val="FFFF00"/>
                          </a:solidFill>
                          <a:latin typeface="Cambria"/>
                          <a:ea typeface="Times New Roman"/>
                          <a:cs typeface="Arial"/>
                        </a:rPr>
                        <a:t>2.0 </a:t>
                      </a:r>
                      <a:r>
                        <a:rPr lang="es-CL" sz="2000" b="1" dirty="0">
                          <a:solidFill>
                            <a:srgbClr val="FFFF00"/>
                          </a:solidFill>
                          <a:latin typeface="Cambria"/>
                          <a:ea typeface="Times New Roman"/>
                          <a:cs typeface="Arial"/>
                        </a:rPr>
                        <a:t>EVALUACIÓN DE BASE </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tabLst>
                          <a:tab pos="962025" algn="l"/>
                        </a:tabLst>
                      </a:pPr>
                      <a:r>
                        <a:rPr lang="es-ES" sz="2000" b="1" dirty="0" smtClean="0">
                          <a:solidFill>
                            <a:srgbClr val="FFFF00"/>
                          </a:solidFill>
                          <a:latin typeface="Cambria"/>
                          <a:ea typeface="Times New Roman"/>
                          <a:cs typeface="Arial"/>
                        </a:rPr>
                        <a:t>5.0</a:t>
                      </a:r>
                      <a:endParaRPr lang="es-ES" sz="2000" b="1" dirty="0">
                        <a:solidFill>
                          <a:srgbClr val="FFFF00"/>
                        </a:solidFill>
                        <a:latin typeface="Calibri"/>
                        <a:ea typeface="Times New Roman"/>
                        <a:cs typeface="Times New Roman"/>
                      </a:endParaRPr>
                    </a:p>
                    <a:p>
                      <a:pPr algn="l">
                        <a:spcAft>
                          <a:spcPts val="0"/>
                        </a:spcAft>
                        <a:tabLst>
                          <a:tab pos="962025" algn="l"/>
                        </a:tabLst>
                      </a:pPr>
                      <a:r>
                        <a:rPr lang="es-ES" sz="2000" b="1" dirty="0">
                          <a:solidFill>
                            <a:srgbClr val="FFFF00"/>
                          </a:solidFill>
                          <a:latin typeface="Cambria"/>
                          <a:ea typeface="Times New Roman"/>
                          <a:cs typeface="Arial"/>
                        </a:rPr>
                        <a:t>    </a:t>
                      </a:r>
                      <a:r>
                        <a:rPr lang="es-ES" sz="2000" b="1" dirty="0" smtClean="0">
                          <a:solidFill>
                            <a:srgbClr val="FFFF00"/>
                          </a:solidFill>
                          <a:latin typeface="Cambria"/>
                          <a:ea typeface="Times New Roman"/>
                          <a:cs typeface="Arial"/>
                        </a:rPr>
                        <a:t> </a:t>
                      </a:r>
                      <a:r>
                        <a:rPr lang="es-ES" sz="2000" b="1" u="sng" dirty="0" smtClean="0">
                          <a:solidFill>
                            <a:srgbClr val="FFFF00"/>
                          </a:solidFill>
                          <a:latin typeface="Cambria"/>
                          <a:ea typeface="Times New Roman"/>
                          <a:cs typeface="Arial"/>
                        </a:rPr>
                        <a:t>+</a:t>
                      </a:r>
                      <a:r>
                        <a:rPr lang="es-ES" sz="2000" b="1" u="sng" baseline="0" dirty="0" smtClean="0">
                          <a:solidFill>
                            <a:srgbClr val="FFFF00"/>
                          </a:solidFill>
                          <a:latin typeface="Cambria"/>
                          <a:ea typeface="Times New Roman"/>
                          <a:cs typeface="Arial"/>
                        </a:rPr>
                        <a:t> 2.0</a:t>
                      </a:r>
                      <a:endParaRPr lang="es-ES" sz="2000" b="1" dirty="0">
                        <a:solidFill>
                          <a:srgbClr val="FFFF00"/>
                        </a:solidFill>
                        <a:latin typeface="Calibri"/>
                        <a:ea typeface="Times New Roman"/>
                        <a:cs typeface="Times New Roman"/>
                      </a:endParaRPr>
                    </a:p>
                    <a:p>
                      <a:pPr algn="ctr">
                        <a:spcAft>
                          <a:spcPts val="0"/>
                        </a:spcAft>
                        <a:tabLst>
                          <a:tab pos="962025" algn="l"/>
                        </a:tabLst>
                      </a:pPr>
                      <a:r>
                        <a:rPr lang="es-ES" sz="2000" b="1" dirty="0">
                          <a:solidFill>
                            <a:srgbClr val="FFFF00"/>
                          </a:solidFill>
                          <a:latin typeface="Cambria"/>
                          <a:ea typeface="Times New Roman"/>
                          <a:cs typeface="Arial"/>
                        </a:rPr>
                        <a:t>7.0</a:t>
                      </a: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tabLst>
                          <a:tab pos="962025" algn="l"/>
                        </a:tabLst>
                      </a:pPr>
                      <a:endParaRPr lang="es-ES" sz="2000" b="1" dirty="0">
                        <a:solidFill>
                          <a:srgbClr val="FFFF00"/>
                        </a:solidFill>
                        <a:latin typeface="Calibri"/>
                        <a:ea typeface="Times New Roman"/>
                        <a:cs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
        <p:nvSpPr>
          <p:cNvPr id="8" name="7 CuadroTexto"/>
          <p:cNvSpPr txBox="1"/>
          <p:nvPr/>
        </p:nvSpPr>
        <p:spPr>
          <a:xfrm>
            <a:off x="357158" y="357166"/>
            <a:ext cx="8143932"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b="1" dirty="0" smtClean="0">
                <a:solidFill>
                  <a:schemeClr val="tx1"/>
                </a:solidFill>
                <a:latin typeface="+mj-lt"/>
              </a:rPr>
              <a:t>LISTA DE COTEJO PARA MÚSICA</a:t>
            </a:r>
          </a:p>
          <a:p>
            <a:r>
              <a:rPr lang="es-ES" b="1" dirty="0" smtClean="0">
                <a:solidFill>
                  <a:schemeClr val="tx1"/>
                </a:solidFill>
                <a:latin typeface="+mj-lt"/>
              </a:rPr>
              <a:t>ESTA </a:t>
            </a:r>
            <a:r>
              <a:rPr lang="es-ES" b="1" dirty="0" smtClean="0">
                <a:solidFill>
                  <a:schemeClr val="tx1"/>
                </a:solidFill>
                <a:latin typeface="+mj-lt"/>
              </a:rPr>
              <a:t>ES LA LISTA DE COTEJO PARA EL VIDEO DONDE USTED </a:t>
            </a:r>
            <a:r>
              <a:rPr lang="es-ES" b="1" dirty="0" smtClean="0">
                <a:solidFill>
                  <a:schemeClr val="tx1"/>
                </a:solidFill>
                <a:latin typeface="+mj-lt"/>
              </a:rPr>
              <a:t> </a:t>
            </a:r>
            <a:r>
              <a:rPr lang="es-ES" b="1" dirty="0" smtClean="0">
                <a:solidFill>
                  <a:schemeClr val="tx1"/>
                </a:solidFill>
                <a:latin typeface="+mj-lt"/>
              </a:rPr>
              <a:t>CANTARÁ </a:t>
            </a:r>
            <a:r>
              <a:rPr lang="es-ES" b="1" dirty="0" smtClean="0">
                <a:solidFill>
                  <a:schemeClr val="tx1"/>
                </a:solidFill>
                <a:latin typeface="+mj-lt"/>
              </a:rPr>
              <a:t>“AGUA ES”</a:t>
            </a:r>
            <a:endParaRPr lang="es-ES" b="1" dirty="0" smtClean="0">
              <a:solidFill>
                <a:schemeClr val="tx1"/>
              </a:solidFill>
              <a:latin typeface="+mj-lt"/>
            </a:endParaRPr>
          </a:p>
          <a:p>
            <a:r>
              <a:rPr lang="es-ES" b="1" dirty="0" smtClean="0">
                <a:solidFill>
                  <a:schemeClr val="tx1"/>
                </a:solidFill>
                <a:latin typeface="+mj-lt"/>
              </a:rPr>
              <a:t>ENVIAR SU VIDEO  </a:t>
            </a:r>
            <a:r>
              <a:rPr lang="es-ES" b="1" dirty="0" smtClean="0">
                <a:solidFill>
                  <a:schemeClr val="tx1"/>
                </a:solidFill>
                <a:latin typeface="+mj-lt"/>
              </a:rPr>
              <a:t>ANTES DEL 05 DE JUNIO </a:t>
            </a:r>
          </a:p>
          <a:p>
            <a:r>
              <a:rPr lang="es-ES" b="1" dirty="0" smtClean="0">
                <a:solidFill>
                  <a:schemeClr val="tx1"/>
                </a:solidFill>
                <a:latin typeface="+mj-lt"/>
              </a:rPr>
              <a:t>SU TRABAJO  SERÁ PONDERADO CON UN 20 %  PARA SU NOTA FINAL</a:t>
            </a:r>
            <a:endParaRPr lang="es-ES" b="1" dirty="0">
              <a:solidFill>
                <a:schemeClr val="tx1"/>
              </a:solidFill>
              <a:latin typeface="+mj-lt"/>
            </a:endParaRP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3" name="2 Rectángulo"/>
          <p:cNvSpPr/>
          <p:nvPr/>
        </p:nvSpPr>
        <p:spPr>
          <a:xfrm>
            <a:off x="2000232" y="5715016"/>
            <a:ext cx="4572000" cy="369332"/>
          </a:xfrm>
          <a:prstGeom prst="rect">
            <a:avLst/>
          </a:prstGeom>
        </p:spPr>
        <p:txBody>
          <a:bodyPr>
            <a:spAutoFit/>
          </a:bodyPr>
          <a:lstStyle/>
          <a:p>
            <a:endParaRPr lang="es-ES" dirty="0"/>
          </a:p>
        </p:txBody>
      </p:sp>
      <p:sp>
        <p:nvSpPr>
          <p:cNvPr id="4" name="3 Rectángulo"/>
          <p:cNvSpPr/>
          <p:nvPr/>
        </p:nvSpPr>
        <p:spPr>
          <a:xfrm>
            <a:off x="1285852" y="285728"/>
            <a:ext cx="6173998"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solidFill>
                    <a:srgbClr val="00B0F0"/>
                  </a:solidFill>
                </a:ln>
                <a:effectLst>
                  <a:reflection blurRad="12700" stA="50000" endPos="50000" dist="5000" dir="5400000" sy="-100000" rotWithShape="0"/>
                </a:effectLst>
              </a:rPr>
              <a:t>MAYO MES DEL MAR</a:t>
            </a:r>
          </a:p>
          <a:p>
            <a:pPr algn="ctr"/>
            <a:r>
              <a:rPr lang="es-ES" sz="5400" b="1" cap="all" dirty="0" smtClean="0">
                <a:ln w="0">
                  <a:solidFill>
                    <a:srgbClr val="00B0F0"/>
                  </a:solidFill>
                </a:ln>
                <a:effectLst>
                  <a:reflection blurRad="12700" stA="50000" endPos="50000" dist="5000" dir="5400000" sy="-100000" rotWithShape="0"/>
                </a:effectLst>
              </a:rPr>
              <a:t>EN CHILE</a:t>
            </a:r>
            <a:endParaRPr lang="es-ES" sz="5400" b="1" cap="all" spc="0" dirty="0">
              <a:ln w="0">
                <a:solidFill>
                  <a:srgbClr val="00B0F0"/>
                </a:solidFill>
              </a:ln>
              <a:effectLst>
                <a:reflection blurRad="12700" stA="50000" endPos="50000" dist="5000" dir="5400000" sy="-100000" rotWithShape="0"/>
              </a:effectLst>
            </a:endParaRPr>
          </a:p>
        </p:txBody>
      </p:sp>
      <p:pic>
        <p:nvPicPr>
          <p:cNvPr id="21506" name="Picture 2" descr="Documento sin título"/>
          <p:cNvPicPr>
            <a:picLocks noChangeAspect="1" noChangeArrowheads="1" noCrop="1"/>
          </p:cNvPicPr>
          <p:nvPr/>
        </p:nvPicPr>
        <p:blipFill>
          <a:blip r:embed="rId3"/>
          <a:srcRect/>
          <a:stretch>
            <a:fillRect/>
          </a:stretch>
        </p:blipFill>
        <p:spPr bwMode="auto">
          <a:xfrm>
            <a:off x="857224" y="2357430"/>
            <a:ext cx="7215238" cy="4054108"/>
          </a:xfrm>
          <a:prstGeom prst="rect">
            <a:avLst/>
          </a:prstGeom>
          <a:noFill/>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3" name="2 CuadroTexto"/>
          <p:cNvSpPr txBox="1"/>
          <p:nvPr/>
        </p:nvSpPr>
        <p:spPr>
          <a:xfrm>
            <a:off x="0" y="0"/>
            <a:ext cx="9144000" cy="307776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b="1" dirty="0" smtClean="0"/>
              <a:t>                                </a:t>
            </a:r>
            <a:endParaRPr lang="es-ES" b="1" dirty="0" smtClean="0"/>
          </a:p>
          <a:p>
            <a:pPr algn="just"/>
            <a:r>
              <a:rPr lang="es-ES" b="1" dirty="0" smtClean="0"/>
              <a:t>                                </a:t>
            </a:r>
            <a:r>
              <a:rPr lang="es-ES" b="1" dirty="0" smtClean="0">
                <a:latin typeface="+mj-lt"/>
              </a:rPr>
              <a:t>CUÁL ES LA IMPORTANCIA DEL AGUA EN CHILE</a:t>
            </a:r>
          </a:p>
          <a:p>
            <a:pPr algn="just"/>
            <a:endParaRPr lang="es-ES" b="1" dirty="0">
              <a:latin typeface="+mj-lt"/>
            </a:endParaRPr>
          </a:p>
          <a:p>
            <a:pPr algn="just"/>
            <a:r>
              <a:rPr lang="es-ES" sz="2000" b="1" dirty="0" smtClean="0">
                <a:latin typeface="+mj-lt"/>
              </a:rPr>
              <a:t>El agua es un recurso vital utilizado por todo ser viviente en la Tierra,  indispensable para el bienestar y la salud humana, así como para la  preservación del medio ambiente. El uso de los recursos hídricos va  más allá de las necesidades básicas del ser humano, siendo el agua  fundamental como fuente de energía o para su uso en la agricultura  y en los procesos industriales y  por tanto, necesaria para el  desarrollo sustentable de los países</a:t>
            </a:r>
            <a:r>
              <a:rPr lang="es-ES" sz="2000" b="1" dirty="0" smtClean="0">
                <a:latin typeface="+mj-lt"/>
              </a:rPr>
              <a:t>.</a:t>
            </a:r>
          </a:p>
          <a:p>
            <a:pPr algn="just"/>
            <a:endParaRPr lang="es-ES" sz="2000" b="1" dirty="0"/>
          </a:p>
        </p:txBody>
      </p:sp>
      <p:sp>
        <p:nvSpPr>
          <p:cNvPr id="19458" name="AutoShape 2" descr="▷ Gifs Animados de Agua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2" name="Picture 6" descr="El Collage Conceptual, Agua Es Vida En Nuestro Planeta Almacen De ..."/>
          <p:cNvPicPr>
            <a:picLocks noChangeAspect="1" noChangeArrowheads="1"/>
          </p:cNvPicPr>
          <p:nvPr/>
        </p:nvPicPr>
        <p:blipFill>
          <a:blip r:embed="rId4"/>
          <a:srcRect/>
          <a:stretch>
            <a:fillRect/>
          </a:stretch>
        </p:blipFill>
        <p:spPr bwMode="auto">
          <a:xfrm>
            <a:off x="0" y="3286124"/>
            <a:ext cx="9144000" cy="3571876"/>
          </a:xfrm>
          <a:prstGeom prst="rect">
            <a:avLst/>
          </a:prstGeom>
          <a:noFill/>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6386" name="AutoShape 2" descr="▷ Gifs Animados de Agua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 Gifs Animados de Agua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 Gifs Animados de Agua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 Gifs Animados de Agua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4" name="Picture 10" descr="CENTRO DE DIA PARA PERSONAS MAYORES DEPENDIENTES &quot;LA CAMOCHA&quot;: DIA ..."/>
          <p:cNvPicPr>
            <a:picLocks noChangeAspect="1" noChangeArrowheads="1" noCrop="1"/>
          </p:cNvPicPr>
          <p:nvPr/>
        </p:nvPicPr>
        <p:blipFill>
          <a:blip r:embed="rId3"/>
          <a:srcRect/>
          <a:stretch>
            <a:fillRect/>
          </a:stretch>
        </p:blipFill>
        <p:spPr bwMode="auto">
          <a:xfrm>
            <a:off x="0" y="2214554"/>
            <a:ext cx="3357554" cy="2357454"/>
          </a:xfrm>
          <a:prstGeom prst="rect">
            <a:avLst/>
          </a:prstGeom>
          <a:noFill/>
        </p:spPr>
      </p:pic>
      <p:pic>
        <p:nvPicPr>
          <p:cNvPr id="16396" name="Picture 12" descr="Agua clara GIF - Descargar &amp; Compartir en PHONEKY"/>
          <p:cNvPicPr>
            <a:picLocks noChangeAspect="1" noChangeArrowheads="1" noCrop="1"/>
          </p:cNvPicPr>
          <p:nvPr/>
        </p:nvPicPr>
        <p:blipFill>
          <a:blip r:embed="rId4"/>
          <a:srcRect/>
          <a:stretch>
            <a:fillRect/>
          </a:stretch>
        </p:blipFill>
        <p:spPr bwMode="auto">
          <a:xfrm>
            <a:off x="3786182" y="4500570"/>
            <a:ext cx="2286000" cy="2357430"/>
          </a:xfrm>
          <a:prstGeom prst="rect">
            <a:avLst/>
          </a:prstGeom>
          <a:noFill/>
        </p:spPr>
      </p:pic>
      <p:pic>
        <p:nvPicPr>
          <p:cNvPr id="16400" name="Picture 16" descr="La magia de mirar: NUEVO PROYECTO: EL MUNDO MARINO"/>
          <p:cNvPicPr>
            <a:picLocks noChangeAspect="1" noChangeArrowheads="1" noCrop="1"/>
          </p:cNvPicPr>
          <p:nvPr/>
        </p:nvPicPr>
        <p:blipFill>
          <a:blip r:embed="rId5"/>
          <a:srcRect/>
          <a:stretch>
            <a:fillRect/>
          </a:stretch>
        </p:blipFill>
        <p:spPr bwMode="auto">
          <a:xfrm>
            <a:off x="0" y="4572008"/>
            <a:ext cx="3810000" cy="2285992"/>
          </a:xfrm>
          <a:prstGeom prst="rect">
            <a:avLst/>
          </a:prstGeom>
          <a:noFill/>
        </p:spPr>
      </p:pic>
      <p:pic>
        <p:nvPicPr>
          <p:cNvPr id="16402" name="Picture 18" descr="medio ambiente: gifs animados"/>
          <p:cNvPicPr>
            <a:picLocks noChangeAspect="1" noChangeArrowheads="1" noCrop="1"/>
          </p:cNvPicPr>
          <p:nvPr/>
        </p:nvPicPr>
        <p:blipFill>
          <a:blip r:embed="rId6"/>
          <a:srcRect/>
          <a:stretch>
            <a:fillRect/>
          </a:stretch>
        </p:blipFill>
        <p:spPr bwMode="auto">
          <a:xfrm>
            <a:off x="3357554" y="1500174"/>
            <a:ext cx="2857500" cy="3009901"/>
          </a:xfrm>
          <a:prstGeom prst="rect">
            <a:avLst/>
          </a:prstGeom>
          <a:noFill/>
        </p:spPr>
      </p:pic>
      <p:pic>
        <p:nvPicPr>
          <p:cNvPr id="16404" name="Picture 20" descr="Chorro de agua gif animado 2 » GIF Images Download"/>
          <p:cNvPicPr>
            <a:picLocks noChangeAspect="1" noChangeArrowheads="1" noCrop="1"/>
          </p:cNvPicPr>
          <p:nvPr/>
        </p:nvPicPr>
        <p:blipFill>
          <a:blip r:embed="rId7"/>
          <a:srcRect/>
          <a:stretch>
            <a:fillRect/>
          </a:stretch>
        </p:blipFill>
        <p:spPr bwMode="auto">
          <a:xfrm>
            <a:off x="6072198" y="3124200"/>
            <a:ext cx="3071802" cy="3733800"/>
          </a:xfrm>
          <a:prstGeom prst="rect">
            <a:avLst/>
          </a:prstGeom>
          <a:noFill/>
        </p:spPr>
      </p:pic>
      <p:pic>
        <p:nvPicPr>
          <p:cNvPr id="16406" name="Picture 22" descr="Gifs animados de Elefante reflejado en el agua"/>
          <p:cNvPicPr>
            <a:picLocks noChangeAspect="1" noChangeArrowheads="1" noCrop="1"/>
          </p:cNvPicPr>
          <p:nvPr/>
        </p:nvPicPr>
        <p:blipFill>
          <a:blip r:embed="rId8"/>
          <a:srcRect/>
          <a:stretch>
            <a:fillRect/>
          </a:stretch>
        </p:blipFill>
        <p:spPr bwMode="auto">
          <a:xfrm>
            <a:off x="6143636" y="0"/>
            <a:ext cx="3000364" cy="3167044"/>
          </a:xfrm>
          <a:prstGeom prst="rect">
            <a:avLst/>
          </a:prstGeom>
          <a:noFill/>
        </p:spPr>
      </p:pic>
      <p:sp>
        <p:nvSpPr>
          <p:cNvPr id="16408" name="AutoShape 24" descr="Nuestro compromiso: optimizar el uso de agua: Coca-Cola Boliv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410" name="Picture 26" descr="PI: 100000 VISTAS EN EL BLOG DE PI PLATAFORMA DE INTERIN@S ..."/>
          <p:cNvPicPr>
            <a:picLocks noChangeAspect="1" noChangeArrowheads="1" noCrop="1"/>
          </p:cNvPicPr>
          <p:nvPr/>
        </p:nvPicPr>
        <p:blipFill>
          <a:blip r:embed="rId9"/>
          <a:srcRect/>
          <a:stretch>
            <a:fillRect/>
          </a:stretch>
        </p:blipFill>
        <p:spPr bwMode="auto">
          <a:xfrm>
            <a:off x="3286117" y="-357214"/>
            <a:ext cx="2857520" cy="1914525"/>
          </a:xfrm>
          <a:prstGeom prst="rect">
            <a:avLst/>
          </a:prstGeom>
          <a:noFill/>
        </p:spPr>
      </p:pic>
      <p:pic>
        <p:nvPicPr>
          <p:cNvPr id="16412" name="Picture 28" descr="Ciclos biogeoquímicos. — Ciclo del Agua."/>
          <p:cNvPicPr>
            <a:picLocks noChangeAspect="1" noChangeArrowheads="1" noCrop="1"/>
          </p:cNvPicPr>
          <p:nvPr/>
        </p:nvPicPr>
        <p:blipFill>
          <a:blip r:embed="rId10"/>
          <a:srcRect/>
          <a:stretch>
            <a:fillRect/>
          </a:stretch>
        </p:blipFill>
        <p:spPr bwMode="auto">
          <a:xfrm>
            <a:off x="0" y="0"/>
            <a:ext cx="3286116" cy="2176432"/>
          </a:xfrm>
          <a:prstGeom prst="rect">
            <a:avLst/>
          </a:prstGeom>
          <a:noFill/>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3" name="2 CuadroTexto"/>
          <p:cNvSpPr txBox="1"/>
          <p:nvPr/>
        </p:nvSpPr>
        <p:spPr>
          <a:xfrm>
            <a:off x="0" y="1"/>
            <a:ext cx="9144000" cy="78483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s-ES" b="1" dirty="0" smtClean="0">
              <a:solidFill>
                <a:schemeClr val="tx1"/>
              </a:solidFill>
            </a:endParaRPr>
          </a:p>
          <a:p>
            <a:r>
              <a:rPr lang="es-ES" b="1" dirty="0" smtClean="0">
                <a:solidFill>
                  <a:schemeClr val="tx1"/>
                </a:solidFill>
                <a:latin typeface="+mj-lt"/>
              </a:rPr>
              <a:t>   TALLER </a:t>
            </a:r>
            <a:r>
              <a:rPr lang="es-ES" b="1" dirty="0" smtClean="0">
                <a:solidFill>
                  <a:schemeClr val="tx1"/>
                </a:solidFill>
                <a:latin typeface="+mj-lt"/>
              </a:rPr>
              <a:t>Nº </a:t>
            </a:r>
            <a:r>
              <a:rPr lang="es-ES" b="1" dirty="0" smtClean="0">
                <a:solidFill>
                  <a:schemeClr val="tx1"/>
                </a:solidFill>
                <a:latin typeface="+mj-lt"/>
              </a:rPr>
              <a:t>I </a:t>
            </a:r>
            <a:r>
              <a:rPr lang="es-ES" b="1" dirty="0" smtClean="0">
                <a:solidFill>
                  <a:schemeClr val="tx1"/>
                </a:solidFill>
                <a:latin typeface="+mj-lt"/>
              </a:rPr>
              <a:t>TECNOLOGÍA</a:t>
            </a:r>
            <a:endParaRPr lang="es-ES" b="1" dirty="0" smtClean="0">
              <a:solidFill>
                <a:schemeClr val="tx1"/>
              </a:solidFill>
              <a:latin typeface="+mj-lt"/>
            </a:endParaRPr>
          </a:p>
          <a:p>
            <a:endParaRPr lang="es-ES" b="1" dirty="0">
              <a:solidFill>
                <a:schemeClr val="tx1"/>
              </a:solidFill>
              <a:latin typeface="+mj-lt"/>
            </a:endParaRPr>
          </a:p>
          <a:p>
            <a:r>
              <a:rPr lang="es-ES" b="1" dirty="0" smtClean="0">
                <a:solidFill>
                  <a:schemeClr val="tx1"/>
                </a:solidFill>
                <a:latin typeface="+mj-lt"/>
              </a:rPr>
              <a:t>  1</a:t>
            </a:r>
            <a:r>
              <a:rPr lang="es-ES" b="1" dirty="0" smtClean="0">
                <a:solidFill>
                  <a:schemeClr val="tx1"/>
                </a:solidFill>
                <a:latin typeface="+mj-lt"/>
              </a:rPr>
              <a:t>.-  En su cuaderno o croquera de la asignatura de  Tecnología, escriba el título </a:t>
            </a:r>
          </a:p>
          <a:p>
            <a:r>
              <a:rPr lang="es-ES" b="1" dirty="0" smtClean="0">
                <a:solidFill>
                  <a:schemeClr val="tx1"/>
                </a:solidFill>
                <a:latin typeface="+mj-lt"/>
              </a:rPr>
              <a:t>“Uso de sistemas  de  extracción de agua”</a:t>
            </a:r>
          </a:p>
          <a:p>
            <a:r>
              <a:rPr lang="es-ES" b="1" dirty="0" smtClean="0">
                <a:solidFill>
                  <a:schemeClr val="tx1"/>
                </a:solidFill>
                <a:latin typeface="+mj-lt"/>
              </a:rPr>
              <a:t>  2</a:t>
            </a:r>
            <a:r>
              <a:rPr lang="es-ES" b="1" dirty="0" smtClean="0">
                <a:solidFill>
                  <a:schemeClr val="tx1"/>
                </a:solidFill>
                <a:latin typeface="+mj-lt"/>
              </a:rPr>
              <a:t>.-  Selecciones 3 de los dibujos de ésta diapositiva  que muestran a usted,  mecanismos  de  formas de  extracción de agua y dibújelas en su cuaderno</a:t>
            </a:r>
          </a:p>
          <a:p>
            <a:r>
              <a:rPr lang="es-ES" b="1" dirty="0" smtClean="0">
                <a:solidFill>
                  <a:schemeClr val="tx1"/>
                </a:solidFill>
                <a:latin typeface="+mj-lt"/>
              </a:rPr>
              <a:t>  3</a:t>
            </a:r>
            <a:r>
              <a:rPr lang="es-ES" b="1" dirty="0" smtClean="0">
                <a:solidFill>
                  <a:schemeClr val="tx1"/>
                </a:solidFill>
                <a:latin typeface="+mj-lt"/>
              </a:rPr>
              <a:t>.-  Copie las siguientes palabras  en su cuaderno, investigue  y copie al lado de cada una de ellas su significado:  Palanca, Mecanismo, polea, engranaje, sistema, manivela,  hidráulica, eólico, mareomotriz</a:t>
            </a:r>
            <a:r>
              <a:rPr lang="es-ES" b="1" dirty="0" smtClean="0">
                <a:solidFill>
                  <a:schemeClr val="tx1"/>
                </a:solidFill>
                <a:latin typeface="+mj-lt"/>
              </a:rPr>
              <a:t>.</a:t>
            </a:r>
          </a:p>
          <a:p>
            <a:r>
              <a:rPr lang="es-ES" b="1" dirty="0" smtClean="0">
                <a:solidFill>
                  <a:schemeClr val="tx1"/>
                </a:solidFill>
                <a:latin typeface="+mj-lt"/>
              </a:rPr>
              <a:t>4.- Se evaluará la presentación de la  evidencia de la tarea completa, fotografiar y enviar al </a:t>
            </a:r>
          </a:p>
          <a:p>
            <a:r>
              <a:rPr lang="es-ES" b="1" dirty="0" smtClean="0">
                <a:solidFill>
                  <a:schemeClr val="tx1"/>
                </a:solidFill>
                <a:latin typeface="+mj-lt"/>
              </a:rPr>
              <a:t> </a:t>
            </a:r>
            <a:r>
              <a:rPr lang="es-ES" b="1" dirty="0" smtClean="0">
                <a:solidFill>
                  <a:schemeClr val="tx1"/>
                </a:solidFill>
                <a:latin typeface="+mj-lt"/>
              </a:rPr>
              <a:t>mail  </a:t>
            </a:r>
            <a:r>
              <a:rPr lang="es-ES" b="1" dirty="0" smtClean="0">
                <a:solidFill>
                  <a:schemeClr val="tx1"/>
                </a:solidFill>
                <a:latin typeface="+mj-lt"/>
                <a:hlinkClick r:id="rId3"/>
              </a:rPr>
              <a:t>ceciliahartecmus@gmail.com</a:t>
            </a:r>
            <a:r>
              <a:rPr lang="es-ES" b="1" dirty="0" smtClean="0">
                <a:solidFill>
                  <a:schemeClr val="tx1"/>
                </a:solidFill>
                <a:latin typeface="+mj-lt"/>
              </a:rPr>
              <a:t>,   antes del 29 de  Mayo</a:t>
            </a:r>
            <a:endParaRPr lang="es-ES" b="1" dirty="0" smtClean="0">
              <a:solidFill>
                <a:schemeClr val="tx1"/>
              </a:solidFill>
              <a:latin typeface="+mj-lt"/>
            </a:endParaRPr>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smtClean="0"/>
          </a:p>
        </p:txBody>
      </p:sp>
      <p:pic>
        <p:nvPicPr>
          <p:cNvPr id="15362" name="Picture 2" descr="El cigoñal, usando la palanca :."/>
          <p:cNvPicPr>
            <a:picLocks noChangeAspect="1" noChangeArrowheads="1"/>
          </p:cNvPicPr>
          <p:nvPr/>
        </p:nvPicPr>
        <p:blipFill>
          <a:blip r:embed="rId4"/>
          <a:srcRect/>
          <a:stretch>
            <a:fillRect/>
          </a:stretch>
        </p:blipFill>
        <p:spPr bwMode="auto">
          <a:xfrm>
            <a:off x="285720" y="3429000"/>
            <a:ext cx="2638425" cy="1590675"/>
          </a:xfrm>
          <a:prstGeom prst="rect">
            <a:avLst/>
          </a:prstGeom>
          <a:noFill/>
        </p:spPr>
      </p:pic>
      <p:sp>
        <p:nvSpPr>
          <p:cNvPr id="15364" name="AutoShape 4"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Picture 8" descr="Archivo:Palanca-Pozo.svg"/>
          <p:cNvPicPr>
            <a:picLocks noChangeAspect="1" noChangeArrowheads="1"/>
          </p:cNvPicPr>
          <p:nvPr/>
        </p:nvPicPr>
        <p:blipFill>
          <a:blip r:embed="rId5"/>
          <a:srcRect/>
          <a:stretch>
            <a:fillRect/>
          </a:stretch>
        </p:blipFill>
        <p:spPr bwMode="auto">
          <a:xfrm>
            <a:off x="428596" y="5214950"/>
            <a:ext cx="2762215" cy="1954268"/>
          </a:xfrm>
          <a:prstGeom prst="rect">
            <a:avLst/>
          </a:prstGeom>
          <a:noFill/>
        </p:spPr>
      </p:pic>
      <p:pic>
        <p:nvPicPr>
          <p:cNvPr id="15366" name="Picture 6" descr="Analicis y Aprendizaje"/>
          <p:cNvPicPr>
            <a:picLocks noChangeAspect="1" noChangeArrowheads="1"/>
          </p:cNvPicPr>
          <p:nvPr/>
        </p:nvPicPr>
        <p:blipFill>
          <a:blip r:embed="rId6"/>
          <a:srcRect/>
          <a:stretch>
            <a:fillRect/>
          </a:stretch>
        </p:blipFill>
        <p:spPr bwMode="auto">
          <a:xfrm>
            <a:off x="6500826" y="3214686"/>
            <a:ext cx="2057400" cy="2005012"/>
          </a:xfrm>
          <a:prstGeom prst="rect">
            <a:avLst/>
          </a:prstGeom>
          <a:noFill/>
        </p:spPr>
      </p:pic>
      <p:pic>
        <p:nvPicPr>
          <p:cNvPr id="15368" name="Picture 8" descr="Bombas BOWIE - TERRAGREEN TREE MOVERS ..."/>
          <p:cNvPicPr>
            <a:picLocks noChangeAspect="1" noChangeArrowheads="1" noCrop="1"/>
          </p:cNvPicPr>
          <p:nvPr/>
        </p:nvPicPr>
        <p:blipFill>
          <a:blip r:embed="rId7"/>
          <a:srcRect/>
          <a:stretch>
            <a:fillRect/>
          </a:stretch>
        </p:blipFill>
        <p:spPr bwMode="auto">
          <a:xfrm>
            <a:off x="2643174" y="3143248"/>
            <a:ext cx="2857500" cy="1628776"/>
          </a:xfrm>
          <a:prstGeom prst="rect">
            <a:avLst/>
          </a:prstGeom>
          <a:noFill/>
        </p:spPr>
      </p:pic>
      <p:pic>
        <p:nvPicPr>
          <p:cNvPr id="15370" name="Picture 10" descr="Bomba De Engranes Externos GIF | Gfycat"/>
          <p:cNvPicPr>
            <a:picLocks noChangeAspect="1" noChangeArrowheads="1" noCrop="1"/>
          </p:cNvPicPr>
          <p:nvPr/>
        </p:nvPicPr>
        <p:blipFill>
          <a:blip r:embed="rId8"/>
          <a:srcRect/>
          <a:stretch>
            <a:fillRect/>
          </a:stretch>
        </p:blipFill>
        <p:spPr bwMode="auto">
          <a:xfrm>
            <a:off x="6215074" y="5357826"/>
            <a:ext cx="2500298" cy="1857364"/>
          </a:xfrm>
          <a:prstGeom prst="rect">
            <a:avLst/>
          </a:prstGeom>
          <a:noFill/>
        </p:spPr>
      </p:pic>
      <p:pic>
        <p:nvPicPr>
          <p:cNvPr id="15372" name="Picture 12" descr="Recursos renovables: características, ejemplos, en México, España ..."/>
          <p:cNvPicPr>
            <a:picLocks noChangeAspect="1" noChangeArrowheads="1" noCrop="1"/>
          </p:cNvPicPr>
          <p:nvPr/>
        </p:nvPicPr>
        <p:blipFill>
          <a:blip r:embed="rId9"/>
          <a:srcRect/>
          <a:stretch>
            <a:fillRect/>
          </a:stretch>
        </p:blipFill>
        <p:spPr bwMode="auto">
          <a:xfrm>
            <a:off x="3143240" y="4857760"/>
            <a:ext cx="2857520" cy="2500306"/>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videoplayback (5).mp4">
            <a:hlinkClick r:id="" action="ppaction://media"/>
          </p:cNvPr>
          <p:cNvPicPr>
            <a:picLocks noRot="1" noChangeAspect="1"/>
          </p:cNvPicPr>
          <p:nvPr>
            <a:videoFile r:link="rId1"/>
          </p:nvPr>
        </p:nvPicPr>
        <p:blipFill>
          <a:blip r:embed="rId4"/>
          <a:stretch>
            <a:fillRect/>
          </a:stretch>
        </p:blipFill>
        <p:spPr>
          <a:xfrm>
            <a:off x="5500694" y="4143380"/>
            <a:ext cx="3048000" cy="2286000"/>
          </a:xfrm>
          <a:prstGeom prst="rect">
            <a:avLst/>
          </a:prstGeom>
        </p:spPr>
      </p:pic>
      <p:sp>
        <p:nvSpPr>
          <p:cNvPr id="4" name="3 Rectángulo"/>
          <p:cNvSpPr/>
          <p:nvPr/>
        </p:nvSpPr>
        <p:spPr>
          <a:xfrm>
            <a:off x="500034" y="6143644"/>
            <a:ext cx="4929190" cy="369332"/>
          </a:xfrm>
          <a:prstGeom prst="rect">
            <a:avLst/>
          </a:prstGeom>
        </p:spPr>
        <p:txBody>
          <a:bodyPr wrap="square">
            <a:spAutoFit/>
          </a:bodyPr>
          <a:lstStyle/>
          <a:p>
            <a:r>
              <a:rPr lang="es-ES" dirty="0" smtClean="0">
                <a:hlinkClick r:id="rId5"/>
              </a:rPr>
              <a:t>https://www.youtube.com/watch?v=rOYLfXDyP50</a:t>
            </a:r>
            <a:endParaRPr lang="es-ES" dirty="0"/>
          </a:p>
        </p:txBody>
      </p:sp>
      <p:sp>
        <p:nvSpPr>
          <p:cNvPr id="5" name="4 CuadroTexto"/>
          <p:cNvSpPr txBox="1"/>
          <p:nvPr/>
        </p:nvSpPr>
        <p:spPr>
          <a:xfrm>
            <a:off x="285720" y="285728"/>
            <a:ext cx="8532433"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000" b="1" dirty="0" smtClean="0">
                <a:latin typeface="+mj-lt"/>
              </a:rPr>
              <a:t>TALLER II MÚSICA</a:t>
            </a:r>
          </a:p>
          <a:p>
            <a:r>
              <a:rPr lang="es-ES" sz="2000" b="1" dirty="0" smtClean="0">
                <a:latin typeface="+mj-lt"/>
              </a:rPr>
              <a:t>1.- Descargue, escuche y lea la letra de la canción</a:t>
            </a:r>
          </a:p>
          <a:p>
            <a:r>
              <a:rPr lang="es-ES" sz="2000" b="1" dirty="0" smtClean="0">
                <a:latin typeface="+mj-lt"/>
              </a:rPr>
              <a:t>2.- Siga su ritmo </a:t>
            </a:r>
          </a:p>
          <a:p>
            <a:r>
              <a:rPr lang="es-ES" sz="2000" b="1" dirty="0" smtClean="0">
                <a:latin typeface="+mj-lt"/>
              </a:rPr>
              <a:t>3.- Memorice su letra y cántela acompañada  (o) de la canción de fondo con</a:t>
            </a:r>
          </a:p>
          <a:p>
            <a:r>
              <a:rPr lang="es-ES" sz="2000" b="1" dirty="0" smtClean="0">
                <a:latin typeface="+mj-lt"/>
              </a:rPr>
              <a:t> el volumen suficiente para que se escuche su voz, por no mas de un minuto, </a:t>
            </a:r>
          </a:p>
          <a:p>
            <a:r>
              <a:rPr lang="es-ES" sz="2000" b="1" dirty="0" smtClean="0">
                <a:latin typeface="+mj-lt"/>
              </a:rPr>
              <a:t>anímese, usted puede, se trata de  ir perdiendo los miedos  escénicos, no se </a:t>
            </a:r>
          </a:p>
          <a:p>
            <a:r>
              <a:rPr lang="es-ES" sz="2000" b="1" dirty="0" smtClean="0">
                <a:latin typeface="+mj-lt"/>
              </a:rPr>
              <a:t>evaluará si usted canta bien o mal</a:t>
            </a:r>
          </a:p>
          <a:p>
            <a:r>
              <a:rPr lang="es-ES" sz="2000" b="1" dirty="0" smtClean="0">
                <a:latin typeface="+mj-lt"/>
              </a:rPr>
              <a:t>4.- Pida que lo o la graben y envíe el video al mail de la asignatura , tiene hasta el 29 </a:t>
            </a:r>
            <a:r>
              <a:rPr lang="es-ES" sz="2000" b="1" dirty="0" smtClean="0">
                <a:latin typeface="+mj-lt"/>
              </a:rPr>
              <a:t> de </a:t>
            </a:r>
            <a:r>
              <a:rPr lang="es-ES" sz="2000" b="1" dirty="0" smtClean="0">
                <a:latin typeface="+mj-lt"/>
              </a:rPr>
              <a:t>mayo para enviar su presentación </a:t>
            </a:r>
          </a:p>
          <a:p>
            <a:r>
              <a:rPr lang="es-ES" sz="2000" b="1" dirty="0" smtClean="0">
                <a:latin typeface="+mj-lt"/>
              </a:rPr>
              <a:t> </a:t>
            </a:r>
            <a:r>
              <a:rPr lang="es-ES" sz="2000" b="1" dirty="0" smtClean="0">
                <a:latin typeface="+mj-lt"/>
              </a:rPr>
              <a:t>    </a:t>
            </a:r>
            <a:r>
              <a:rPr lang="es-ES" sz="2000" b="1" dirty="0" smtClean="0">
                <a:latin typeface="+mj-lt"/>
              </a:rPr>
              <a:t>  ceciliahartecmus@gmail.com</a:t>
            </a:r>
            <a:endParaRPr lang="es-ES" sz="2000" b="1" dirty="0" smtClean="0">
              <a:latin typeface="+mj-l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fullScrn="1">
              <p:cMediaNode vol="80000">
                <p:cTn id="12" fill="remove"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20482" name="Picture 2" descr="Las 55 mejores imágenes de valparaiso | Valparaiso, Paisajes ..."/>
          <p:cNvPicPr>
            <a:picLocks noChangeAspect="1" noChangeArrowheads="1"/>
          </p:cNvPicPr>
          <p:nvPr/>
        </p:nvPicPr>
        <p:blipFill>
          <a:blip r:embed="rId3"/>
          <a:srcRect/>
          <a:stretch>
            <a:fillRect/>
          </a:stretch>
        </p:blipFill>
        <p:spPr bwMode="auto">
          <a:xfrm>
            <a:off x="285720" y="3166718"/>
            <a:ext cx="2786082" cy="3305522"/>
          </a:xfrm>
          <a:prstGeom prst="rect">
            <a:avLst/>
          </a:prstGeom>
        </p:spPr>
        <p:style>
          <a:lnRef idx="1">
            <a:schemeClr val="accent3"/>
          </a:lnRef>
          <a:fillRef idx="3">
            <a:schemeClr val="accent3"/>
          </a:fillRef>
          <a:effectRef idx="2">
            <a:schemeClr val="accent3"/>
          </a:effectRef>
          <a:fontRef idx="minor">
            <a:schemeClr val="lt1"/>
          </a:fontRef>
        </p:style>
      </p:pic>
      <p:sp>
        <p:nvSpPr>
          <p:cNvPr id="20484" name="AutoShape 4" descr="Nuestro compromiso: optimizar el uso de agua: Coca-Cola Boliv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486" name="AutoShape 6" descr="Nuestro compromiso: optimizar el uso de agua: Coca-Cola Boliv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 name="6 CuadroTexto"/>
          <p:cNvSpPr txBox="1"/>
          <p:nvPr/>
        </p:nvSpPr>
        <p:spPr>
          <a:xfrm>
            <a:off x="471369" y="357166"/>
            <a:ext cx="8315473"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b="1" dirty="0" smtClean="0">
                <a:latin typeface="+mj-lt"/>
              </a:rPr>
              <a:t>TALLER Nº III ARTES VISUALES</a:t>
            </a:r>
          </a:p>
          <a:p>
            <a:r>
              <a:rPr lang="es-ES" b="1" dirty="0" smtClean="0">
                <a:latin typeface="+mj-lt"/>
              </a:rPr>
              <a:t>1.- LE PRESENTARÉ VARIAS IMÁGENES REPRESENTATIVAS  DE “MAYO DEL MES DEL </a:t>
            </a:r>
            <a:r>
              <a:rPr lang="es-ES" b="1" dirty="0" smtClean="0">
                <a:latin typeface="+mj-lt"/>
              </a:rPr>
              <a:t>MAR  EN  </a:t>
            </a:r>
            <a:r>
              <a:rPr lang="es-ES" b="1" dirty="0" smtClean="0">
                <a:latin typeface="+mj-lt"/>
              </a:rPr>
              <a:t>CHILE”</a:t>
            </a:r>
          </a:p>
          <a:p>
            <a:r>
              <a:rPr lang="es-ES" b="1" dirty="0" smtClean="0">
                <a:latin typeface="+mj-lt"/>
              </a:rPr>
              <a:t>2.- ELIJA 1 </a:t>
            </a:r>
            <a:r>
              <a:rPr lang="es-ES" b="1" smtClean="0">
                <a:latin typeface="+mj-lt"/>
              </a:rPr>
              <a:t>Y </a:t>
            </a:r>
            <a:r>
              <a:rPr lang="es-ES" b="1" smtClean="0">
                <a:latin typeface="+mj-lt"/>
              </a:rPr>
              <a:t>DIBUJELA  </a:t>
            </a:r>
            <a:r>
              <a:rPr lang="es-ES" b="1" dirty="0" smtClean="0">
                <a:latin typeface="+mj-lt"/>
              </a:rPr>
              <a:t>EN SU CROQUERA O BLOCK DE DIBUJO Nº 60</a:t>
            </a:r>
          </a:p>
          <a:p>
            <a:r>
              <a:rPr lang="es-ES" b="1" dirty="0" smtClean="0">
                <a:latin typeface="+mj-lt"/>
              </a:rPr>
              <a:t>3.- ELIJA LA TÉCNICA  QUE DESEE PARA RELLENO  (TÉMPERA, ACUARELA , SCRIPTO, CERA, PASTEL, RECICLAJE, ETC.),</a:t>
            </a:r>
            <a:r>
              <a:rPr lang="es-ES" b="1" dirty="0">
                <a:latin typeface="+mj-lt"/>
              </a:rPr>
              <a:t> </a:t>
            </a:r>
            <a:r>
              <a:rPr lang="es-ES" b="1" dirty="0" smtClean="0">
                <a:latin typeface="+mj-lt"/>
              </a:rPr>
              <a:t>PERO LOS COLORES  QUE ELIJA  DEBEN SER SIMILARES  AL  ORIGINAL</a:t>
            </a:r>
          </a:p>
          <a:p>
            <a:r>
              <a:rPr lang="es-ES" b="1" dirty="0" smtClean="0">
                <a:latin typeface="+mj-lt"/>
              </a:rPr>
              <a:t>4</a:t>
            </a:r>
            <a:r>
              <a:rPr lang="es-ES" b="1" dirty="0" smtClean="0">
                <a:latin typeface="+mj-lt"/>
              </a:rPr>
              <a:t>.- AL FINALIZAR, </a:t>
            </a:r>
            <a:r>
              <a:rPr lang="es-ES" b="1" dirty="0" smtClean="0">
                <a:latin typeface="+mj-lt"/>
              </a:rPr>
              <a:t>FOTOGRAFÍELO Y ENVÍELO AL MAIL DE LA ASIGNATURA, TIENE HASTA EL 29 DE MAYO PARA ENVIARLO    ceciliahartecmus@gmail.com</a:t>
            </a:r>
            <a:endParaRPr lang="es-ES" b="1" dirty="0">
              <a:latin typeface="+mj-lt"/>
            </a:endParaRPr>
          </a:p>
        </p:txBody>
      </p:sp>
      <p:pic>
        <p:nvPicPr>
          <p:cNvPr id="20490" name="Picture 10" descr="La revolución en colores"/>
          <p:cNvPicPr>
            <a:picLocks noChangeAspect="1" noChangeArrowheads="1"/>
          </p:cNvPicPr>
          <p:nvPr/>
        </p:nvPicPr>
        <p:blipFill>
          <a:blip r:embed="rId4"/>
          <a:srcRect/>
          <a:stretch>
            <a:fillRect/>
          </a:stretch>
        </p:blipFill>
        <p:spPr bwMode="auto">
          <a:xfrm>
            <a:off x="3428992" y="3357562"/>
            <a:ext cx="5143536" cy="3143271"/>
          </a:xfrm>
          <a:prstGeom prst="rect">
            <a:avLst/>
          </a:prstGeom>
          <a:noFill/>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solidFill>
            <a:schemeClr val="accent2">
              <a:lumMod val="60000"/>
              <a:lumOff val="40000"/>
            </a:schemeClr>
          </a:solidFill>
          <a:ln>
            <a:solidFill>
              <a:schemeClr val="tx2">
                <a:lumMod val="40000"/>
                <a:lumOff val="60000"/>
              </a:schemeClr>
            </a:solidFill>
          </a:ln>
        </p:spPr>
        <p:style>
          <a:lnRef idx="1">
            <a:schemeClr val="accent4"/>
          </a:lnRef>
          <a:fillRef idx="2">
            <a:schemeClr val="accent4"/>
          </a:fillRef>
          <a:effectRef idx="1">
            <a:schemeClr val="accent4"/>
          </a:effectRef>
          <a:fontRef idx="minor">
            <a:schemeClr val="dk1"/>
          </a:fontRef>
        </p:style>
      </p:pic>
      <p:sp>
        <p:nvSpPr>
          <p:cNvPr id="14338" name="AutoShape 2"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0" name="AutoShape 4"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2" name="AutoShape 6"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346" name="Picture 10" descr="Retrato De Arturo Prat Chacon Foto de stock y más banco de ..."/>
          <p:cNvPicPr>
            <a:picLocks noChangeAspect="1" noChangeArrowheads="1"/>
          </p:cNvPicPr>
          <p:nvPr/>
        </p:nvPicPr>
        <p:blipFill>
          <a:blip r:embed="rId3" cstate="print"/>
          <a:srcRect/>
          <a:stretch>
            <a:fillRect/>
          </a:stretch>
        </p:blipFill>
        <p:spPr bwMode="auto">
          <a:xfrm>
            <a:off x="0" y="0"/>
            <a:ext cx="2714612" cy="3405211"/>
          </a:xfrm>
          <a:prstGeom prst="rect">
            <a:avLst/>
          </a:prstGeom>
          <a:noFill/>
        </p:spPr>
      </p:pic>
      <p:pic>
        <p:nvPicPr>
          <p:cNvPr id="14348" name="Picture 12" descr="RETRATO DE IGNACIO SERRANO AMERICO HUME - Artelista.com"/>
          <p:cNvPicPr>
            <a:picLocks noChangeAspect="1" noChangeArrowheads="1"/>
          </p:cNvPicPr>
          <p:nvPr/>
        </p:nvPicPr>
        <p:blipFill>
          <a:blip r:embed="rId4"/>
          <a:srcRect/>
          <a:stretch>
            <a:fillRect/>
          </a:stretch>
        </p:blipFill>
        <p:spPr bwMode="auto">
          <a:xfrm>
            <a:off x="2786050" y="0"/>
            <a:ext cx="2857520" cy="3722045"/>
          </a:xfrm>
          <a:prstGeom prst="rect">
            <a:avLst/>
          </a:prstGeom>
          <a:noFill/>
        </p:spPr>
      </p:pic>
      <p:sp>
        <p:nvSpPr>
          <p:cNvPr id="9" name="8 CuadroTexto"/>
          <p:cNvSpPr txBox="1"/>
          <p:nvPr/>
        </p:nvSpPr>
        <p:spPr>
          <a:xfrm>
            <a:off x="0" y="3214686"/>
            <a:ext cx="264317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S" b="1" dirty="0" smtClean="0">
                <a:solidFill>
                  <a:schemeClr val="tx1"/>
                </a:solidFill>
                <a:latin typeface="+mj-lt"/>
              </a:rPr>
              <a:t>ARTURO PRAT CHACÓN</a:t>
            </a:r>
            <a:endParaRPr lang="es-ES" b="1" dirty="0">
              <a:solidFill>
                <a:schemeClr val="tx1"/>
              </a:solidFill>
              <a:latin typeface="+mj-lt"/>
            </a:endParaRPr>
          </a:p>
        </p:txBody>
      </p:sp>
      <p:sp>
        <p:nvSpPr>
          <p:cNvPr id="10" name="9 CuadroTexto"/>
          <p:cNvSpPr txBox="1"/>
          <p:nvPr/>
        </p:nvSpPr>
        <p:spPr>
          <a:xfrm>
            <a:off x="2928926" y="3357562"/>
            <a:ext cx="271464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t>IGNACIO SERRANO M.</a:t>
            </a:r>
            <a:endParaRPr lang="es-ES" dirty="0"/>
          </a:p>
        </p:txBody>
      </p:sp>
      <p:pic>
        <p:nvPicPr>
          <p:cNvPr id="14350" name="Picture 14" descr="Maqueta Corbeta Esmeralda en Mercado Libre Chile"/>
          <p:cNvPicPr>
            <a:picLocks noChangeAspect="1" noChangeArrowheads="1"/>
          </p:cNvPicPr>
          <p:nvPr/>
        </p:nvPicPr>
        <p:blipFill>
          <a:blip r:embed="rId5"/>
          <a:srcRect/>
          <a:stretch>
            <a:fillRect/>
          </a:stretch>
        </p:blipFill>
        <p:spPr bwMode="auto">
          <a:xfrm>
            <a:off x="5643570" y="0"/>
            <a:ext cx="3500430" cy="3205166"/>
          </a:xfrm>
          <a:prstGeom prst="rect">
            <a:avLst/>
          </a:prstGeom>
          <a:noFill/>
        </p:spPr>
      </p:pic>
      <p:sp>
        <p:nvSpPr>
          <p:cNvPr id="12" name="11 CuadroTexto"/>
          <p:cNvSpPr txBox="1"/>
          <p:nvPr/>
        </p:nvSpPr>
        <p:spPr>
          <a:xfrm>
            <a:off x="5929290" y="3214686"/>
            <a:ext cx="32147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b="1" dirty="0" smtClean="0">
                <a:solidFill>
                  <a:schemeClr val="tx1"/>
                </a:solidFill>
                <a:latin typeface="+mj-lt"/>
              </a:rPr>
              <a:t>MAQUETA DE LA ESMERALDA</a:t>
            </a:r>
            <a:endParaRPr lang="es-ES" b="1" dirty="0">
              <a:solidFill>
                <a:schemeClr val="tx1"/>
              </a:solidFill>
              <a:latin typeface="+mj-lt"/>
            </a:endParaRPr>
          </a:p>
        </p:txBody>
      </p:sp>
      <p:pic>
        <p:nvPicPr>
          <p:cNvPr id="14352" name="Picture 16" descr="Feria Chilena del Libro - LA PINCOYA: LARRAIN, CARMEN"/>
          <p:cNvPicPr>
            <a:picLocks noChangeAspect="1" noChangeArrowheads="1"/>
          </p:cNvPicPr>
          <p:nvPr/>
        </p:nvPicPr>
        <p:blipFill>
          <a:blip r:embed="rId6"/>
          <a:srcRect/>
          <a:stretch>
            <a:fillRect/>
          </a:stretch>
        </p:blipFill>
        <p:spPr bwMode="auto">
          <a:xfrm>
            <a:off x="0" y="3678353"/>
            <a:ext cx="2786050" cy="3179647"/>
          </a:xfrm>
          <a:prstGeom prst="rect">
            <a:avLst/>
          </a:prstGeom>
          <a:noFill/>
        </p:spPr>
      </p:pic>
      <p:pic>
        <p:nvPicPr>
          <p:cNvPr id="14354" name="Picture 18" descr="Ilustraciones, imágenes y vectores de stock sobre Paint Boat Sea ..."/>
          <p:cNvPicPr>
            <a:picLocks noChangeAspect="1" noChangeArrowheads="1"/>
          </p:cNvPicPr>
          <p:nvPr/>
        </p:nvPicPr>
        <p:blipFill>
          <a:blip r:embed="rId7"/>
          <a:srcRect/>
          <a:stretch>
            <a:fillRect/>
          </a:stretch>
        </p:blipFill>
        <p:spPr bwMode="auto">
          <a:xfrm>
            <a:off x="2786051" y="3714752"/>
            <a:ext cx="2857520" cy="3143248"/>
          </a:xfrm>
          <a:prstGeom prst="rect">
            <a:avLst/>
          </a:prstGeom>
          <a:noFill/>
        </p:spPr>
      </p:pic>
      <p:pic>
        <p:nvPicPr>
          <p:cNvPr id="17" name="Picture 20" descr="PALAFITOS de CHILOE&quot;______ | Palafito, Pinturas, Proyectos de arte"/>
          <p:cNvPicPr>
            <a:picLocks noChangeAspect="1" noChangeArrowheads="1"/>
          </p:cNvPicPr>
          <p:nvPr/>
        </p:nvPicPr>
        <p:blipFill>
          <a:blip r:embed="rId8" cstate="print"/>
          <a:srcRect/>
          <a:stretch>
            <a:fillRect/>
          </a:stretch>
        </p:blipFill>
        <p:spPr bwMode="auto">
          <a:xfrm>
            <a:off x="5643570" y="3571876"/>
            <a:ext cx="3500430" cy="3286124"/>
          </a:xfrm>
          <a:prstGeom prst="rect">
            <a:avLst/>
          </a:prstGeom>
          <a:noFill/>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ve abstract musical background material"/>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4338" name="AutoShape 2"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0" name="AutoShape 4"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2" name="AutoShape 6" descr="Archivo:Palanca-Pozo.svg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Picture 2" descr="https://i.pinimg.com/originals/c8/08/d9/c808d9871e3cb77a27f0a65c7bd988c8.jpg"/>
          <p:cNvPicPr>
            <a:picLocks noChangeAspect="1" noChangeArrowheads="1"/>
          </p:cNvPicPr>
          <p:nvPr/>
        </p:nvPicPr>
        <p:blipFill>
          <a:blip r:embed="rId3"/>
          <a:srcRect/>
          <a:stretch>
            <a:fillRect/>
          </a:stretch>
        </p:blipFill>
        <p:spPr bwMode="auto">
          <a:xfrm>
            <a:off x="-83042" y="0"/>
            <a:ext cx="9227042" cy="6858000"/>
          </a:xfrm>
          <a:prstGeom prst="rect">
            <a:avLst/>
          </a:prstGeom>
          <a:noFill/>
        </p:spPr>
      </p:pic>
      <p:graphicFrame>
        <p:nvGraphicFramePr>
          <p:cNvPr id="7" name="6 Tabla"/>
          <p:cNvGraphicFramePr>
            <a:graphicFrameLocks noGrp="1"/>
          </p:cNvGraphicFramePr>
          <p:nvPr/>
        </p:nvGraphicFramePr>
        <p:xfrm>
          <a:off x="285720" y="1785926"/>
          <a:ext cx="8501122" cy="4439831"/>
        </p:xfrm>
        <a:graphic>
          <a:graphicData uri="http://schemas.openxmlformats.org/drawingml/2006/table">
            <a:tbl>
              <a:tblPr/>
              <a:tblGrid>
                <a:gridCol w="5504825"/>
                <a:gridCol w="1532989"/>
                <a:gridCol w="1463308"/>
              </a:tblGrid>
              <a:tr h="282824">
                <a:tc gridSpan="3">
                  <a:txBody>
                    <a:bodyPr/>
                    <a:lstStyle/>
                    <a:p>
                      <a:pPr algn="ctr">
                        <a:lnSpc>
                          <a:spcPct val="115000"/>
                        </a:lnSpc>
                        <a:spcAft>
                          <a:spcPts val="0"/>
                        </a:spcAft>
                      </a:pPr>
                      <a:r>
                        <a:rPr lang="es-CL" sz="1800" b="1" dirty="0">
                          <a:solidFill>
                            <a:schemeClr val="tx1"/>
                          </a:solidFill>
                          <a:latin typeface="+mj-lt"/>
                          <a:ea typeface="Calibri"/>
                          <a:cs typeface="Calibri"/>
                        </a:rPr>
                        <a:t>LISTA DE </a:t>
                      </a:r>
                      <a:r>
                        <a:rPr lang="es-CL" sz="1800" b="1" dirty="0" smtClean="0">
                          <a:solidFill>
                            <a:schemeClr val="tx1"/>
                          </a:solidFill>
                          <a:latin typeface="+mj-lt"/>
                          <a:ea typeface="Calibri"/>
                          <a:cs typeface="Calibri"/>
                        </a:rPr>
                        <a:t>COTEJO PARA </a:t>
                      </a:r>
                      <a:r>
                        <a:rPr lang="es-CL" sz="1800" b="1" baseline="0" dirty="0" smtClean="0">
                          <a:solidFill>
                            <a:schemeClr val="tx1"/>
                          </a:solidFill>
                          <a:latin typeface="+mj-lt"/>
                          <a:ea typeface="Calibri"/>
                          <a:cs typeface="Calibri"/>
                        </a:rPr>
                        <a:t> ARTES VISUALES </a:t>
                      </a:r>
                      <a:r>
                        <a:rPr lang="es-CL" sz="1800" b="1" baseline="0" dirty="0" smtClean="0">
                          <a:solidFill>
                            <a:schemeClr val="tx1"/>
                          </a:solidFill>
                          <a:latin typeface="+mj-lt"/>
                          <a:ea typeface="Calibri"/>
                          <a:cs typeface="Calibri"/>
                        </a:rPr>
                        <a:t> DIBUJO Y PINTURA</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s-ES"/>
                    </a:p>
                  </a:txBody>
                  <a:tcPr/>
                </a:tc>
                <a:tc hMerge="1">
                  <a:txBody>
                    <a:bodyPr/>
                    <a:lstStyle/>
                    <a:p>
                      <a:endParaRPr lang="es-ES"/>
                    </a:p>
                  </a:txBody>
                  <a:tcPr/>
                </a:tc>
              </a:tr>
              <a:tr h="565648">
                <a:tc>
                  <a:txBody>
                    <a:bodyPr/>
                    <a:lstStyle/>
                    <a:p>
                      <a:pPr algn="ctr">
                        <a:lnSpc>
                          <a:spcPct val="115000"/>
                        </a:lnSpc>
                        <a:spcAft>
                          <a:spcPts val="0"/>
                        </a:spcAft>
                      </a:pPr>
                      <a:r>
                        <a:rPr lang="es-CL" sz="1800" b="1" dirty="0">
                          <a:solidFill>
                            <a:schemeClr val="tx1"/>
                          </a:solidFill>
                          <a:latin typeface="+mj-lt"/>
                          <a:ea typeface="Calibri"/>
                          <a:cs typeface="Calibri"/>
                        </a:rPr>
                        <a:t>CRITERIOS</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CL" sz="1800" b="1" dirty="0" smtClean="0">
                          <a:solidFill>
                            <a:schemeClr val="tx1"/>
                          </a:solidFill>
                          <a:latin typeface="+mj-lt"/>
                          <a:ea typeface="Calibri"/>
                          <a:cs typeface="Calibri"/>
                        </a:rPr>
                        <a:t>PUNTAJE</a:t>
                      </a:r>
                    </a:p>
                    <a:p>
                      <a:pPr algn="ctr">
                        <a:lnSpc>
                          <a:spcPct val="115000"/>
                        </a:lnSpc>
                        <a:spcAft>
                          <a:spcPts val="0"/>
                        </a:spcAft>
                      </a:pPr>
                      <a:r>
                        <a:rPr lang="es-CL" sz="1800" b="1" dirty="0" smtClean="0">
                          <a:solidFill>
                            <a:schemeClr val="tx1"/>
                          </a:solidFill>
                          <a:latin typeface="+mj-lt"/>
                          <a:ea typeface="Calibri"/>
                          <a:cs typeface="Calibri"/>
                        </a:rPr>
                        <a:t>REAL</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CL" sz="1800" b="1" dirty="0" smtClean="0">
                          <a:solidFill>
                            <a:schemeClr val="tx1"/>
                          </a:solidFill>
                          <a:latin typeface="+mj-lt"/>
                          <a:ea typeface="Calibri"/>
                          <a:cs typeface="Calibri"/>
                        </a:rPr>
                        <a:t>PUNTAJE</a:t>
                      </a:r>
                    </a:p>
                    <a:p>
                      <a:pPr algn="ctr">
                        <a:lnSpc>
                          <a:spcPct val="115000"/>
                        </a:lnSpc>
                        <a:spcAft>
                          <a:spcPts val="0"/>
                        </a:spcAft>
                      </a:pPr>
                      <a:r>
                        <a:rPr lang="es-CL" sz="1800" b="1" dirty="0" smtClean="0">
                          <a:solidFill>
                            <a:schemeClr val="tx1"/>
                          </a:solidFill>
                          <a:latin typeface="+mj-lt"/>
                          <a:ea typeface="Calibri"/>
                          <a:cs typeface="Calibri"/>
                        </a:rPr>
                        <a:t>OBTENIDO</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a:solidFill>
                            <a:schemeClr val="tx1"/>
                          </a:solidFill>
                          <a:latin typeface="+mj-lt"/>
                          <a:ea typeface="Calibri"/>
                          <a:cs typeface="Calibri"/>
                        </a:rPr>
                        <a:t>Sigue instrucciones</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a:solidFill>
                            <a:schemeClr val="tx1"/>
                          </a:solidFill>
                          <a:latin typeface="+mj-lt"/>
                          <a:ea typeface="Calibri"/>
                          <a:cs typeface="Times New Roman"/>
                        </a:rPr>
                        <a:t>Trabajó con los </a:t>
                      </a:r>
                      <a:r>
                        <a:rPr lang="es-CL" sz="1800" b="1" dirty="0" smtClean="0">
                          <a:solidFill>
                            <a:schemeClr val="tx1"/>
                          </a:solidFill>
                          <a:latin typeface="+mj-lt"/>
                          <a:ea typeface="Calibri"/>
                          <a:cs typeface="Times New Roman"/>
                        </a:rPr>
                        <a:t>colores</a:t>
                      </a:r>
                      <a:r>
                        <a:rPr lang="es-CL" sz="1800" b="1" baseline="0" dirty="0" smtClean="0">
                          <a:solidFill>
                            <a:schemeClr val="tx1"/>
                          </a:solidFill>
                          <a:latin typeface="+mj-lt"/>
                          <a:ea typeface="Calibri"/>
                          <a:cs typeface="Times New Roman"/>
                        </a:rPr>
                        <a:t> </a:t>
                      </a:r>
                      <a:r>
                        <a:rPr lang="es-CL" sz="1800" b="1" dirty="0" smtClean="0">
                          <a:solidFill>
                            <a:schemeClr val="tx1"/>
                          </a:solidFill>
                          <a:latin typeface="+mj-lt"/>
                          <a:ea typeface="Calibri"/>
                          <a:cs typeface="Times New Roman"/>
                        </a:rPr>
                        <a:t>solicitados</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a:solidFill>
                            <a:schemeClr val="tx1"/>
                          </a:solidFill>
                          <a:latin typeface="+mj-lt"/>
                          <a:ea typeface="Calibri"/>
                          <a:cs typeface="Times New Roman"/>
                        </a:rPr>
                        <a:t>Encontró los materiales  correctos para hacer su </a:t>
                      </a:r>
                      <a:r>
                        <a:rPr lang="es-CL" sz="1800" b="1" baseline="0" dirty="0" smtClean="0">
                          <a:solidFill>
                            <a:schemeClr val="tx1"/>
                          </a:solidFill>
                          <a:latin typeface="+mj-lt"/>
                          <a:ea typeface="Calibri"/>
                          <a:cs typeface="Times New Roman"/>
                        </a:rPr>
                        <a:t> trabajo</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smtClean="0">
                          <a:solidFill>
                            <a:schemeClr val="tx1"/>
                          </a:solidFill>
                          <a:latin typeface="+mj-lt"/>
                          <a:ea typeface="Calibri"/>
                          <a:cs typeface="Times New Roman"/>
                        </a:rPr>
                        <a:t>Soluciona</a:t>
                      </a:r>
                      <a:r>
                        <a:rPr lang="es-CL" sz="1800" b="1" baseline="0" dirty="0" smtClean="0">
                          <a:solidFill>
                            <a:schemeClr val="tx1"/>
                          </a:solidFill>
                          <a:latin typeface="+mj-lt"/>
                          <a:ea typeface="Calibri"/>
                          <a:cs typeface="Times New Roman"/>
                        </a:rPr>
                        <a:t> problemas lineales  que se le presentan</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ES" sz="1800" b="1" dirty="0" smtClean="0">
                          <a:solidFill>
                            <a:schemeClr val="tx1"/>
                          </a:solidFill>
                          <a:latin typeface="+mj-lt"/>
                          <a:ea typeface="Calibri"/>
                          <a:cs typeface="Times New Roman"/>
                        </a:rPr>
                        <a:t>Utiliza luz y sombra</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a:solidFill>
                            <a:schemeClr val="tx1"/>
                          </a:solidFill>
                          <a:latin typeface="+mj-lt"/>
                          <a:ea typeface="Calibri"/>
                          <a:cs typeface="Calibri"/>
                        </a:rPr>
                        <a:t>Realiza un trabajo creativo</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1.0</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ES" sz="1800" b="1" dirty="0" smtClean="0">
                          <a:solidFill>
                            <a:schemeClr val="tx1"/>
                          </a:solidFill>
                          <a:latin typeface="+mj-lt"/>
                          <a:ea typeface="Calibri"/>
                          <a:cs typeface="Times New Roman"/>
                        </a:rPr>
                        <a:t>Sigue el</a:t>
                      </a:r>
                      <a:r>
                        <a:rPr lang="es-ES" sz="1800" b="1" baseline="0" dirty="0" smtClean="0">
                          <a:solidFill>
                            <a:schemeClr val="tx1"/>
                          </a:solidFill>
                          <a:latin typeface="+mj-lt"/>
                          <a:ea typeface="Calibri"/>
                          <a:cs typeface="Times New Roman"/>
                        </a:rPr>
                        <a:t> estilo elegido</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0.5</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2824">
                <a:tc>
                  <a:txBody>
                    <a:bodyPr/>
                    <a:lstStyle/>
                    <a:p>
                      <a:pPr algn="l">
                        <a:lnSpc>
                          <a:spcPct val="115000"/>
                        </a:lnSpc>
                        <a:spcAft>
                          <a:spcPts val="0"/>
                        </a:spcAft>
                      </a:pPr>
                      <a:r>
                        <a:rPr lang="es-CL" sz="1800" b="1" dirty="0">
                          <a:solidFill>
                            <a:schemeClr val="tx1"/>
                          </a:solidFill>
                          <a:latin typeface="+mj-lt"/>
                          <a:ea typeface="Calibri"/>
                          <a:cs typeface="Calibri"/>
                        </a:rPr>
                        <a:t>Presenta el trabajo </a:t>
                      </a:r>
                      <a:r>
                        <a:rPr lang="es-CL" sz="1800" b="1" dirty="0" smtClean="0">
                          <a:solidFill>
                            <a:schemeClr val="tx1"/>
                          </a:solidFill>
                          <a:latin typeface="+mj-lt"/>
                          <a:ea typeface="Calibri"/>
                          <a:cs typeface="Calibri"/>
                        </a:rPr>
                        <a:t>finalizado en el tiempo dado</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ES" sz="1800" b="1" dirty="0" smtClean="0">
                          <a:solidFill>
                            <a:schemeClr val="tx1"/>
                          </a:solidFill>
                          <a:latin typeface="+mj-lt"/>
                          <a:ea typeface="Calibri"/>
                          <a:cs typeface="Times New Roman"/>
                        </a:rPr>
                        <a:t>1.0</a:t>
                      </a: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69683">
                <a:tc>
                  <a:txBody>
                    <a:bodyPr/>
                    <a:lstStyle/>
                    <a:p>
                      <a:pPr algn="l">
                        <a:lnSpc>
                          <a:spcPct val="115000"/>
                        </a:lnSpc>
                        <a:spcAft>
                          <a:spcPts val="0"/>
                        </a:spcAft>
                      </a:pPr>
                      <a:endParaRPr lang="es-CL" sz="1800" b="1" dirty="0" smtClean="0">
                        <a:solidFill>
                          <a:schemeClr val="tx1"/>
                        </a:solidFill>
                        <a:latin typeface="+mj-lt"/>
                        <a:ea typeface="Calibri"/>
                        <a:cs typeface="Calibri"/>
                      </a:endParaRPr>
                    </a:p>
                    <a:p>
                      <a:pPr algn="l">
                        <a:lnSpc>
                          <a:spcPct val="115000"/>
                        </a:lnSpc>
                        <a:spcAft>
                          <a:spcPts val="0"/>
                        </a:spcAft>
                      </a:pPr>
                      <a:r>
                        <a:rPr lang="es-CL" sz="1800" b="1" dirty="0" smtClean="0">
                          <a:solidFill>
                            <a:schemeClr val="tx1"/>
                          </a:solidFill>
                          <a:latin typeface="+mj-lt"/>
                          <a:ea typeface="Calibri"/>
                          <a:cs typeface="Calibri"/>
                        </a:rPr>
                        <a:t>Total + 2.0 de base =</a:t>
                      </a:r>
                    </a:p>
                    <a:p>
                      <a:pPr algn="l">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s-ES" sz="1800" b="1" dirty="0" smtClean="0">
                          <a:solidFill>
                            <a:schemeClr val="tx1"/>
                          </a:solidFill>
                          <a:latin typeface="+mj-lt"/>
                          <a:ea typeface="Calibri"/>
                          <a:cs typeface="Times New Roman"/>
                        </a:rPr>
                        <a:t>      </a:t>
                      </a:r>
                      <a:r>
                        <a:rPr lang="es-ES" sz="1800" b="1" dirty="0" smtClean="0">
                          <a:solidFill>
                            <a:schemeClr val="tx1"/>
                          </a:solidFill>
                          <a:latin typeface="+mj-lt"/>
                          <a:ea typeface="Calibri"/>
                          <a:cs typeface="Times New Roman"/>
                        </a:rPr>
                        <a:t>    </a:t>
                      </a:r>
                      <a:r>
                        <a:rPr lang="es-ES" sz="1800" b="1" dirty="0" smtClean="0">
                          <a:solidFill>
                            <a:schemeClr val="tx1"/>
                          </a:solidFill>
                          <a:latin typeface="+mj-lt"/>
                          <a:ea typeface="Calibri"/>
                          <a:cs typeface="Times New Roman"/>
                        </a:rPr>
                        <a:t>5.0</a:t>
                      </a:r>
                    </a:p>
                    <a:p>
                      <a:pPr algn="l">
                        <a:lnSpc>
                          <a:spcPct val="115000"/>
                        </a:lnSpc>
                        <a:spcAft>
                          <a:spcPts val="0"/>
                        </a:spcAft>
                      </a:pPr>
                      <a:r>
                        <a:rPr lang="es-ES" sz="1800" b="1" u="none" baseline="0" dirty="0" smtClean="0">
                          <a:solidFill>
                            <a:schemeClr val="tx1"/>
                          </a:solidFill>
                          <a:latin typeface="+mj-lt"/>
                          <a:ea typeface="Calibri"/>
                          <a:cs typeface="Times New Roman"/>
                        </a:rPr>
                        <a:t>  </a:t>
                      </a:r>
                      <a:r>
                        <a:rPr lang="es-ES" sz="1800" b="1" u="none" baseline="0" dirty="0" smtClean="0">
                          <a:solidFill>
                            <a:schemeClr val="tx1"/>
                          </a:solidFill>
                          <a:latin typeface="+mj-lt"/>
                          <a:ea typeface="Calibri"/>
                          <a:cs typeface="Times New Roman"/>
                        </a:rPr>
                        <a:t>    </a:t>
                      </a:r>
                      <a:r>
                        <a:rPr lang="es-ES" sz="1800" b="1" u="sng" baseline="0" dirty="0" smtClean="0">
                          <a:solidFill>
                            <a:schemeClr val="tx1"/>
                          </a:solidFill>
                          <a:latin typeface="+mj-lt"/>
                          <a:ea typeface="Calibri"/>
                          <a:cs typeface="Times New Roman"/>
                        </a:rPr>
                        <a:t> </a:t>
                      </a:r>
                      <a:r>
                        <a:rPr lang="es-ES" sz="1800" b="1" u="sng" dirty="0" smtClean="0">
                          <a:solidFill>
                            <a:schemeClr val="tx1"/>
                          </a:solidFill>
                          <a:latin typeface="+mj-lt"/>
                          <a:ea typeface="Calibri"/>
                          <a:cs typeface="Times New Roman"/>
                        </a:rPr>
                        <a:t>+ 2.0</a:t>
                      </a:r>
                    </a:p>
                    <a:p>
                      <a:pPr algn="l">
                        <a:lnSpc>
                          <a:spcPct val="115000"/>
                        </a:lnSpc>
                        <a:spcAft>
                          <a:spcPts val="0"/>
                        </a:spcAft>
                      </a:pPr>
                      <a:r>
                        <a:rPr lang="es-ES" sz="1800" b="1" u="none" dirty="0" smtClean="0">
                          <a:solidFill>
                            <a:schemeClr val="tx1"/>
                          </a:solidFill>
                          <a:latin typeface="+mj-lt"/>
                          <a:ea typeface="Calibri"/>
                          <a:cs typeface="Times New Roman"/>
                        </a:rPr>
                        <a:t>    </a:t>
                      </a:r>
                      <a:r>
                        <a:rPr lang="es-ES" sz="1800" b="1" u="none" dirty="0" smtClean="0">
                          <a:solidFill>
                            <a:schemeClr val="tx1"/>
                          </a:solidFill>
                          <a:latin typeface="+mj-lt"/>
                          <a:ea typeface="Calibri"/>
                          <a:cs typeface="Times New Roman"/>
                        </a:rPr>
                        <a:t>      </a:t>
                      </a:r>
                      <a:r>
                        <a:rPr lang="es-ES" sz="1800" b="1" u="none" dirty="0" smtClean="0">
                          <a:solidFill>
                            <a:schemeClr val="tx1"/>
                          </a:solidFill>
                          <a:latin typeface="+mj-lt"/>
                          <a:ea typeface="Calibri"/>
                          <a:cs typeface="Times New Roman"/>
                        </a:rPr>
                        <a:t>7.0</a:t>
                      </a:r>
                      <a:endParaRPr lang="es-ES" sz="1800" b="1" u="none"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endParaRPr lang="es-ES" sz="1800" b="1"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7 CuadroTexto"/>
          <p:cNvSpPr txBox="1"/>
          <p:nvPr/>
        </p:nvSpPr>
        <p:spPr>
          <a:xfrm>
            <a:off x="642910" y="357166"/>
            <a:ext cx="735811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b="1" dirty="0" smtClean="0">
                <a:latin typeface="+mj-lt"/>
              </a:rPr>
              <a:t>LISTA DE COTEJO PARA ARTES VISUALES</a:t>
            </a:r>
          </a:p>
          <a:p>
            <a:r>
              <a:rPr lang="es-ES" b="1" dirty="0" smtClean="0">
                <a:latin typeface="+mj-lt"/>
              </a:rPr>
              <a:t>FECHA DE ENTREGA  DE </a:t>
            </a:r>
            <a:r>
              <a:rPr lang="es-ES" b="1" dirty="0" smtClean="0">
                <a:latin typeface="+mj-lt"/>
              </a:rPr>
              <a:t> </a:t>
            </a:r>
            <a:r>
              <a:rPr lang="es-ES" b="1" dirty="0" smtClean="0">
                <a:latin typeface="+mj-lt"/>
              </a:rPr>
              <a:t>DIBUJO Y PINTURA “MES DEL MAR” 29 DE MAYO</a:t>
            </a:r>
            <a:endParaRPr lang="es-ES" b="1" dirty="0" smtClean="0">
              <a:latin typeface="+mj-lt"/>
            </a:endParaRPr>
          </a:p>
          <a:p>
            <a:r>
              <a:rPr lang="es-ES" b="1" dirty="0" smtClean="0">
                <a:latin typeface="+mj-lt"/>
              </a:rPr>
              <a:t> SU TRABAJO SERÁ PONDERADO CON UN 20%  PARA SU NOTA FINAL</a:t>
            </a:r>
            <a:endParaRPr lang="es-ES" b="1" dirty="0">
              <a:latin typeface="+mj-lt"/>
            </a:endParaRPr>
          </a:p>
        </p:txBody>
      </p:sp>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399</TotalTime>
  <Words>758</Words>
  <Application>Microsoft Office PowerPoint</Application>
  <PresentationFormat>Presentación en pantalla (4:3)</PresentationFormat>
  <Paragraphs>108</Paragraphs>
  <Slides>10</Slides>
  <Notes>1</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COLEGIO SAN MANUEL ARTES VISUALES Y  MÚSICA CUARTO AÑO BÁSICO MAYO PROF. CECILIA HERNÁNDEZ C.</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SAN MANUEL ARTES VISUALES Y  MÚSICA CUARTO AÑO BÁSICO MAYO PROF. CECILIA HERNÁNDEZ C.</dc:title>
  <dc:creator>Cecilia</dc:creator>
  <cp:lastModifiedBy>Cecilia</cp:lastModifiedBy>
  <cp:revision>41</cp:revision>
  <dcterms:created xsi:type="dcterms:W3CDTF">2020-05-16T01:02:05Z</dcterms:created>
  <dcterms:modified xsi:type="dcterms:W3CDTF">2020-05-16T16:30:42Z</dcterms:modified>
</cp:coreProperties>
</file>